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1206" r:id="rId5"/>
    <p:sldId id="1225" r:id="rId6"/>
    <p:sldId id="1207" r:id="rId7"/>
    <p:sldId id="1203" r:id="rId8"/>
    <p:sldId id="1205" r:id="rId9"/>
    <p:sldId id="256" r:id="rId10"/>
    <p:sldId id="1220" r:id="rId11"/>
    <p:sldId id="1218" r:id="rId12"/>
    <p:sldId id="257" r:id="rId13"/>
    <p:sldId id="1216" r:id="rId14"/>
    <p:sldId id="1215" r:id="rId15"/>
    <p:sldId id="1217" r:id="rId16"/>
    <p:sldId id="1221" r:id="rId17"/>
    <p:sldId id="1222" r:id="rId18"/>
    <p:sldId id="1223" r:id="rId19"/>
    <p:sldId id="263" r:id="rId2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a Leysath" initials="GL" lastIdx="1" clrIdx="0">
    <p:extLst>
      <p:ext uri="{19B8F6BF-5375-455C-9EA6-DF929625EA0E}">
        <p15:presenceInfo xmlns:p15="http://schemas.microsoft.com/office/powerpoint/2012/main" userId="S::gleysath@careersourceow.com::6ef02809-e21f-4aff-8c40-73f94a4503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4"/>
    <a:srgbClr val="0D76BD"/>
    <a:srgbClr val="FAA634"/>
    <a:srgbClr val="6A737B"/>
    <a:srgbClr val="F26122"/>
    <a:srgbClr val="54B948"/>
    <a:srgbClr val="16A0DB"/>
    <a:srgbClr val="FDB9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F63C2-AAF5-44C6-9DA3-25E4B83C6B15}" v="78" dt="2021-02-05T21:47:34.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21406737738024E-2"/>
          <c:y val="0.1880858465474558"/>
          <c:w val="0.92687733759842517"/>
          <c:h val="0.4000116293165725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4-4580-48D6-8404-0F3D74D59A41}"/>
              </c:ext>
            </c:extLst>
          </c:dPt>
          <c:dPt>
            <c:idx val="1"/>
            <c:invertIfNegative val="0"/>
            <c:bubble3D val="0"/>
            <c:extLst>
              <c:ext xmlns:c16="http://schemas.microsoft.com/office/drawing/2014/chart" uri="{C3380CC4-5D6E-409C-BE32-E72D297353CC}">
                <c16:uniqueId val="{00000008-4580-48D6-8404-0F3D74D59A41}"/>
              </c:ext>
            </c:extLst>
          </c:dPt>
          <c:dPt>
            <c:idx val="2"/>
            <c:invertIfNegative val="0"/>
            <c:bubble3D val="0"/>
            <c:extLst>
              <c:ext xmlns:c16="http://schemas.microsoft.com/office/drawing/2014/chart" uri="{C3380CC4-5D6E-409C-BE32-E72D297353CC}">
                <c16:uniqueId val="{00000005-4580-48D6-8404-0F3D74D59A41}"/>
              </c:ext>
            </c:extLst>
          </c:dPt>
          <c:dPt>
            <c:idx val="3"/>
            <c:invertIfNegative val="0"/>
            <c:bubble3D val="0"/>
            <c:extLst>
              <c:ext xmlns:c16="http://schemas.microsoft.com/office/drawing/2014/chart" uri="{C3380CC4-5D6E-409C-BE32-E72D297353CC}">
                <c16:uniqueId val="{00000006-4580-48D6-8404-0F3D74D59A41}"/>
              </c:ext>
            </c:extLst>
          </c:dPt>
          <c:dPt>
            <c:idx val="4"/>
            <c:invertIfNegative val="0"/>
            <c:bubble3D val="0"/>
            <c:extLst>
              <c:ext xmlns:c16="http://schemas.microsoft.com/office/drawing/2014/chart" uri="{C3380CC4-5D6E-409C-BE32-E72D297353CC}">
                <c16:uniqueId val="{00000009-4580-48D6-8404-0F3D74D59A41}"/>
              </c:ext>
            </c:extLst>
          </c:dPt>
          <c:dPt>
            <c:idx val="5"/>
            <c:invertIfNegative val="0"/>
            <c:bubble3D val="0"/>
            <c:extLst>
              <c:ext xmlns:c16="http://schemas.microsoft.com/office/drawing/2014/chart" uri="{C3380CC4-5D6E-409C-BE32-E72D297353CC}">
                <c16:uniqueId val="{0000000A-4580-48D6-8404-0F3D74D59A41}"/>
              </c:ext>
            </c:extLst>
          </c:dPt>
          <c:dPt>
            <c:idx val="6"/>
            <c:invertIfNegative val="0"/>
            <c:bubble3D val="0"/>
            <c:extLst>
              <c:ext xmlns:c16="http://schemas.microsoft.com/office/drawing/2014/chart" uri="{C3380CC4-5D6E-409C-BE32-E72D297353CC}">
                <c16:uniqueId val="{0000000B-4580-48D6-8404-0F3D74D59A41}"/>
              </c:ext>
            </c:extLst>
          </c:dPt>
          <c:dPt>
            <c:idx val="7"/>
            <c:invertIfNegative val="0"/>
            <c:bubble3D val="0"/>
            <c:extLst>
              <c:ext xmlns:c16="http://schemas.microsoft.com/office/drawing/2014/chart" uri="{C3380CC4-5D6E-409C-BE32-E72D297353CC}">
                <c16:uniqueId val="{0000000C-4580-48D6-8404-0F3D74D59A41}"/>
              </c:ext>
            </c:extLst>
          </c:dPt>
          <c:dPt>
            <c:idx val="8"/>
            <c:invertIfNegative val="0"/>
            <c:bubble3D val="0"/>
            <c:extLst>
              <c:ext xmlns:c16="http://schemas.microsoft.com/office/drawing/2014/chart" uri="{C3380CC4-5D6E-409C-BE32-E72D297353CC}">
                <c16:uniqueId val="{0000000D-4580-48D6-8404-0F3D74D59A41}"/>
              </c:ext>
            </c:extLst>
          </c:dPt>
          <c:dPt>
            <c:idx val="9"/>
            <c:invertIfNegative val="0"/>
            <c:bubble3D val="0"/>
            <c:extLst>
              <c:ext xmlns:c16="http://schemas.microsoft.com/office/drawing/2014/chart" uri="{C3380CC4-5D6E-409C-BE32-E72D297353CC}">
                <c16:uniqueId val="{00000007-4580-48D6-8404-0F3D74D59A41}"/>
              </c:ext>
            </c:extLst>
          </c:dPt>
          <c:dPt>
            <c:idx val="10"/>
            <c:invertIfNegative val="0"/>
            <c:bubble3D val="0"/>
            <c:extLst>
              <c:ext xmlns:c16="http://schemas.microsoft.com/office/drawing/2014/chart" uri="{C3380CC4-5D6E-409C-BE32-E72D297353CC}">
                <c16:uniqueId val="{0000000E-4580-48D6-8404-0F3D74D59A41}"/>
              </c:ext>
            </c:extLst>
          </c:dPt>
          <c:dPt>
            <c:idx val="11"/>
            <c:invertIfNegative val="0"/>
            <c:bubble3D val="0"/>
            <c:extLst>
              <c:ext xmlns:c16="http://schemas.microsoft.com/office/drawing/2014/chart" uri="{C3380CC4-5D6E-409C-BE32-E72D297353CC}">
                <c16:uniqueId val="{0000000F-4580-48D6-8404-0F3D74D59A4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maintenance</c:v>
                </c:pt>
                <c:pt idx="1">
                  <c:v>flight crew &amp; ops support</c:v>
                </c:pt>
                <c:pt idx="2">
                  <c:v>Medical</c:v>
                </c:pt>
                <c:pt idx="3">
                  <c:v>Comm &amp; Cyber</c:v>
                </c:pt>
                <c:pt idx="4">
                  <c:v>Security Forces &amp; OSI</c:v>
                </c:pt>
                <c:pt idx="5">
                  <c:v>logistics</c:v>
                </c:pt>
                <c:pt idx="6">
                  <c:v>Civil Engineer</c:v>
                </c:pt>
                <c:pt idx="7">
                  <c:v>Professional &amp; Technical</c:v>
                </c:pt>
                <c:pt idx="8">
                  <c:v>Force Support</c:v>
                </c:pt>
                <c:pt idx="9">
                  <c:v>Intelligence</c:v>
                </c:pt>
                <c:pt idx="10">
                  <c:v>Space</c:v>
                </c:pt>
                <c:pt idx="11">
                  <c:v>Misc</c:v>
                </c:pt>
              </c:strCache>
            </c:strRef>
          </c:cat>
          <c:val>
            <c:numRef>
              <c:f>Sheet1!$B$2:$B$13</c:f>
              <c:numCache>
                <c:formatCode>General</c:formatCode>
                <c:ptCount val="12"/>
                <c:pt idx="0">
                  <c:v>205</c:v>
                </c:pt>
                <c:pt idx="1">
                  <c:v>180</c:v>
                </c:pt>
                <c:pt idx="2">
                  <c:v>58</c:v>
                </c:pt>
                <c:pt idx="3">
                  <c:v>60</c:v>
                </c:pt>
                <c:pt idx="4">
                  <c:v>31</c:v>
                </c:pt>
                <c:pt idx="5">
                  <c:v>21</c:v>
                </c:pt>
                <c:pt idx="6">
                  <c:v>54</c:v>
                </c:pt>
                <c:pt idx="7">
                  <c:v>27</c:v>
                </c:pt>
                <c:pt idx="8">
                  <c:v>3</c:v>
                </c:pt>
                <c:pt idx="9">
                  <c:v>37</c:v>
                </c:pt>
                <c:pt idx="10">
                  <c:v>13</c:v>
                </c:pt>
                <c:pt idx="11">
                  <c:v>149</c:v>
                </c:pt>
              </c:numCache>
            </c:numRef>
          </c:val>
          <c:extLst>
            <c:ext xmlns:c16="http://schemas.microsoft.com/office/drawing/2014/chart" uri="{C3380CC4-5D6E-409C-BE32-E72D297353CC}">
              <c16:uniqueId val="{00000000-4580-48D6-8404-0F3D74D59A41}"/>
            </c:ext>
          </c:extLst>
        </c:ser>
        <c:dLbls>
          <c:dLblPos val="outEnd"/>
          <c:showLegendKey val="0"/>
          <c:showVal val="1"/>
          <c:showCatName val="0"/>
          <c:showSerName val="0"/>
          <c:showPercent val="0"/>
          <c:showBubbleSize val="0"/>
        </c:dLbls>
        <c:gapWidth val="219"/>
        <c:overlap val="-27"/>
        <c:axId val="1840756543"/>
        <c:axId val="1840756127"/>
      </c:barChart>
      <c:catAx>
        <c:axId val="184075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all"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40756127"/>
        <c:crosses val="autoZero"/>
        <c:auto val="1"/>
        <c:lblAlgn val="ctr"/>
        <c:lblOffset val="100"/>
        <c:noMultiLvlLbl val="0"/>
      </c:catAx>
      <c:valAx>
        <c:axId val="1840756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40756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EBDFF-5E60-4D89-B599-8CD396D92225}" type="doc">
      <dgm:prSet loTypeId="urn:microsoft.com/office/officeart/2005/8/layout/hList7" loCatId="list" qsTypeId="urn:microsoft.com/office/officeart/2005/8/quickstyle/simple1" qsCatId="simple" csTypeId="urn:microsoft.com/office/officeart/2005/8/colors/accent1_2" csCatId="accent1" phldr="1"/>
      <dgm:spPr/>
    </dgm:pt>
    <dgm:pt modelId="{C0031E29-0C19-4A3E-94F8-9F9CA713C80E}">
      <dgm:prSet phldrT="[Text]"/>
      <dgm:spPr>
        <a:solidFill>
          <a:srgbClr val="0D76BD"/>
        </a:solidFill>
      </dgm:spPr>
      <dgm:t>
        <a:bodyPr/>
        <a:lstStyle/>
        <a:p>
          <a:pPr>
            <a:buFont typeface="Arial" panose="020B0604020202020204" pitchFamily="34" charset="0"/>
            <a:buChar char="•"/>
          </a:pPr>
          <a:r>
            <a:rPr lang="en-US" b="1" i="0" dirty="0">
              <a:solidFill>
                <a:schemeClr val="bg1"/>
              </a:solidFill>
              <a:effectLst/>
              <a:latin typeface="Arial Nova" panose="020B0504020202020204" pitchFamily="34" charset="0"/>
              <a:cs typeface="Calibri" panose="020F0502020204030204"/>
            </a:rPr>
            <a:t>DoD SkillBridge</a:t>
          </a:r>
        </a:p>
        <a:p>
          <a:pPr>
            <a:buFont typeface="Arial" panose="020B0604020202020204" pitchFamily="34" charset="0"/>
            <a:buChar char="•"/>
          </a:pPr>
          <a:r>
            <a:rPr lang="en-US" b="1" dirty="0">
              <a:solidFill>
                <a:schemeClr val="bg1"/>
              </a:solidFill>
              <a:latin typeface="Arial Nova" panose="020B0504020202020204" pitchFamily="34" charset="0"/>
              <a:cs typeface="Calibri" panose="020F0502020204030204"/>
            </a:rPr>
            <a:t>Executive TAP</a:t>
          </a:r>
        </a:p>
        <a:p>
          <a:pPr>
            <a:buFont typeface="Arial" panose="020B0604020202020204" pitchFamily="34" charset="0"/>
            <a:buChar char="•"/>
          </a:pPr>
          <a:r>
            <a:rPr lang="en-US" b="1" i="0" dirty="0">
              <a:solidFill>
                <a:schemeClr val="bg1"/>
              </a:solidFill>
              <a:effectLst/>
              <a:latin typeface="Arial Nova" panose="020B0504020202020204" pitchFamily="34" charset="0"/>
              <a:cs typeface="Calibri" panose="020F0502020204030204"/>
            </a:rPr>
            <a:t>TAP/Pre-Separation Briefings</a:t>
          </a:r>
        </a:p>
        <a:p>
          <a:pPr>
            <a:buFont typeface="Arial" panose="020B0604020202020204" pitchFamily="34" charset="0"/>
            <a:buChar char="•"/>
          </a:pPr>
          <a:r>
            <a:rPr lang="en-US" b="1" dirty="0">
              <a:solidFill>
                <a:schemeClr val="bg1"/>
              </a:solidFill>
              <a:latin typeface="Arial Nova" panose="020B0504020202020204" pitchFamily="34" charset="0"/>
              <a:cs typeface="Calibri" panose="020F0502020204030204"/>
            </a:rPr>
            <a:t>AFRC Referrals</a:t>
          </a:r>
          <a:endParaRPr lang="en-US" b="1" dirty="0">
            <a:solidFill>
              <a:schemeClr val="bg1"/>
            </a:solidFill>
          </a:endParaRPr>
        </a:p>
      </dgm:t>
    </dgm:pt>
    <dgm:pt modelId="{6713591A-7B73-43F2-90CA-66C186E1DF4B}" type="parTrans" cxnId="{A3BDF92A-CB5A-4D43-851B-56B0C182418F}">
      <dgm:prSet/>
      <dgm:spPr/>
      <dgm:t>
        <a:bodyPr/>
        <a:lstStyle/>
        <a:p>
          <a:endParaRPr lang="en-US"/>
        </a:p>
      </dgm:t>
    </dgm:pt>
    <dgm:pt modelId="{F9C2ECDD-3A8A-4323-B9A5-73EC473FC50D}" type="sibTrans" cxnId="{A3BDF92A-CB5A-4D43-851B-56B0C182418F}">
      <dgm:prSet/>
      <dgm:spPr/>
      <dgm:t>
        <a:bodyPr/>
        <a:lstStyle/>
        <a:p>
          <a:endParaRPr lang="en-US"/>
        </a:p>
      </dgm:t>
    </dgm:pt>
    <dgm:pt modelId="{DC70D26D-6189-4D6B-B15A-8A47A471624B}">
      <dgm:prSet phldrT="[Text]"/>
      <dgm:spPr>
        <a:solidFill>
          <a:srgbClr val="0D76BD"/>
        </a:solidFill>
      </dgm:spPr>
      <dgm:t>
        <a:bodyPr/>
        <a:lstStyle/>
        <a:p>
          <a:pPr>
            <a:buFont typeface="Arial" panose="020B0604020202020204" pitchFamily="34" charset="0"/>
            <a:buChar char="•"/>
          </a:pPr>
          <a:r>
            <a:rPr lang="en-US" b="1" dirty="0">
              <a:solidFill>
                <a:schemeClr val="bg1"/>
              </a:solidFill>
              <a:latin typeface="Arial Nova" panose="020B0504020202020204" pitchFamily="34" charset="0"/>
              <a:cs typeface="Calibri" panose="020F0502020204030204"/>
            </a:rPr>
            <a:t>Out of State Recruitment Campaign</a:t>
          </a:r>
        </a:p>
        <a:p>
          <a:pPr>
            <a:buFont typeface="Arial" panose="020B0604020202020204" pitchFamily="34" charset="0"/>
            <a:buChar char="•"/>
          </a:pPr>
          <a:r>
            <a:rPr lang="en-US" b="1" dirty="0">
              <a:solidFill>
                <a:schemeClr val="bg1"/>
              </a:solidFill>
              <a:latin typeface="Arial Nova" panose="020B0504020202020204" pitchFamily="34" charset="0"/>
              <a:cs typeface="Calibri" panose="020F0502020204030204"/>
            </a:rPr>
            <a:t>LinkedIn</a:t>
          </a:r>
          <a:endParaRPr lang="en-US" b="1" dirty="0">
            <a:solidFill>
              <a:schemeClr val="bg1"/>
            </a:solidFill>
          </a:endParaRPr>
        </a:p>
      </dgm:t>
    </dgm:pt>
    <dgm:pt modelId="{A869FD83-6D51-4C9E-AF44-2B4B60E1D291}" type="parTrans" cxnId="{BAC921DB-A95E-4577-AC70-64F6131BD4A0}">
      <dgm:prSet/>
      <dgm:spPr/>
      <dgm:t>
        <a:bodyPr/>
        <a:lstStyle/>
        <a:p>
          <a:endParaRPr lang="en-US"/>
        </a:p>
      </dgm:t>
    </dgm:pt>
    <dgm:pt modelId="{42F1A342-B6B1-4B22-9D65-A2AAF181BD83}" type="sibTrans" cxnId="{BAC921DB-A95E-4577-AC70-64F6131BD4A0}">
      <dgm:prSet/>
      <dgm:spPr/>
      <dgm:t>
        <a:bodyPr/>
        <a:lstStyle/>
        <a:p>
          <a:endParaRPr lang="en-US"/>
        </a:p>
      </dgm:t>
    </dgm:pt>
    <dgm:pt modelId="{12F70BDD-B113-4653-9B98-25EBB09A79AE}">
      <dgm:prSet phldrT="[Text]"/>
      <dgm:spPr>
        <a:solidFill>
          <a:srgbClr val="0D76BD"/>
        </a:solidFill>
      </dgm:spPr>
      <dgm:t>
        <a:bodyPr/>
        <a:lstStyle/>
        <a:p>
          <a:pPr>
            <a:buFont typeface="Arial" panose="020B0604020202020204" pitchFamily="34" charset="0"/>
            <a:buChar char="•"/>
          </a:pPr>
          <a:r>
            <a:rPr lang="en-US" b="1" dirty="0">
              <a:solidFill>
                <a:schemeClr val="bg1"/>
              </a:solidFill>
              <a:latin typeface="Arial Nova" panose="020B0504020202020204" pitchFamily="34" charset="0"/>
              <a:cs typeface="Calibri" panose="020F0502020204030204"/>
            </a:rPr>
            <a:t>Military Family Employment Program is the best in FL</a:t>
          </a:r>
          <a:endParaRPr lang="en-US" b="1" dirty="0">
            <a:solidFill>
              <a:schemeClr val="bg1"/>
            </a:solidFill>
          </a:endParaRPr>
        </a:p>
      </dgm:t>
    </dgm:pt>
    <dgm:pt modelId="{172BD299-3611-4216-8049-2FD23FBBD3BB}" type="parTrans" cxnId="{AEA89DA9-76D5-43C3-8BEA-56CA02C17BD9}">
      <dgm:prSet/>
      <dgm:spPr/>
      <dgm:t>
        <a:bodyPr/>
        <a:lstStyle/>
        <a:p>
          <a:endParaRPr lang="en-US"/>
        </a:p>
      </dgm:t>
    </dgm:pt>
    <dgm:pt modelId="{EC816472-B6F7-400A-9D73-EB212B0F941B}" type="sibTrans" cxnId="{AEA89DA9-76D5-43C3-8BEA-56CA02C17BD9}">
      <dgm:prSet/>
      <dgm:spPr/>
      <dgm:t>
        <a:bodyPr/>
        <a:lstStyle/>
        <a:p>
          <a:endParaRPr lang="en-US"/>
        </a:p>
      </dgm:t>
    </dgm:pt>
    <dgm:pt modelId="{EB50108E-807D-4287-827C-E17EAEF58AEC}" type="pres">
      <dgm:prSet presAssocID="{D1BEBDFF-5E60-4D89-B599-8CD396D92225}" presName="Name0" presStyleCnt="0">
        <dgm:presLayoutVars>
          <dgm:dir/>
          <dgm:resizeHandles val="exact"/>
        </dgm:presLayoutVars>
      </dgm:prSet>
      <dgm:spPr/>
    </dgm:pt>
    <dgm:pt modelId="{14F8CC60-8F7F-4DE7-9AF3-97616BFFF6A9}" type="pres">
      <dgm:prSet presAssocID="{D1BEBDFF-5E60-4D89-B599-8CD396D92225}" presName="fgShape" presStyleLbl="fgShp" presStyleIdx="0" presStyleCnt="1"/>
      <dgm:spPr>
        <a:solidFill>
          <a:srgbClr val="FAA634"/>
        </a:solidFill>
      </dgm:spPr>
    </dgm:pt>
    <dgm:pt modelId="{09773A1F-EF20-4AAC-B14D-5A0EE0D3EE50}" type="pres">
      <dgm:prSet presAssocID="{D1BEBDFF-5E60-4D89-B599-8CD396D92225}" presName="linComp" presStyleCnt="0"/>
      <dgm:spPr/>
    </dgm:pt>
    <dgm:pt modelId="{DC5963AD-4E19-42CD-B7C1-AC0167DF58E4}" type="pres">
      <dgm:prSet presAssocID="{C0031E29-0C19-4A3E-94F8-9F9CA713C80E}" presName="compNode" presStyleCnt="0"/>
      <dgm:spPr/>
    </dgm:pt>
    <dgm:pt modelId="{45DC030E-475A-428D-BC21-76ECA995E9D8}" type="pres">
      <dgm:prSet presAssocID="{C0031E29-0C19-4A3E-94F8-9F9CA713C80E}" presName="bkgdShape" presStyleLbl="node1" presStyleIdx="0" presStyleCnt="3" custLinFactNeighborX="-38640" custLinFactNeighborY="10455"/>
      <dgm:spPr/>
    </dgm:pt>
    <dgm:pt modelId="{EA2C6F3C-E790-4644-86F3-D50CFA751F8D}" type="pres">
      <dgm:prSet presAssocID="{C0031E29-0C19-4A3E-94F8-9F9CA713C80E}" presName="nodeTx" presStyleLbl="node1" presStyleIdx="0" presStyleCnt="3">
        <dgm:presLayoutVars>
          <dgm:bulletEnabled val="1"/>
        </dgm:presLayoutVars>
      </dgm:prSet>
      <dgm:spPr/>
    </dgm:pt>
    <dgm:pt modelId="{AC72E669-2F79-4451-8CBA-8757034CA14E}" type="pres">
      <dgm:prSet presAssocID="{C0031E29-0C19-4A3E-94F8-9F9CA713C80E}" presName="invisiNode" presStyleLbl="node1" presStyleIdx="0" presStyleCnt="3"/>
      <dgm:spPr/>
    </dgm:pt>
    <dgm:pt modelId="{E53778B2-3915-4F7C-823D-F6FBD942838D}" type="pres">
      <dgm:prSet presAssocID="{C0031E29-0C19-4A3E-94F8-9F9CA713C80E}" presName="imagNode" presStyleLbl="fgImgPlace1" presStyleIdx="0" presStyleCnt="3"/>
      <dgm:spPr>
        <a:solidFill>
          <a:schemeClr val="bg1"/>
        </a:solidFill>
      </dgm:spPr>
    </dgm:pt>
    <dgm:pt modelId="{DA0402AD-0E0F-4B4E-AAAE-DE4B3E9E33F7}" type="pres">
      <dgm:prSet presAssocID="{F9C2ECDD-3A8A-4323-B9A5-73EC473FC50D}" presName="sibTrans" presStyleLbl="sibTrans2D1" presStyleIdx="0" presStyleCnt="0"/>
      <dgm:spPr/>
    </dgm:pt>
    <dgm:pt modelId="{AAA2FF4E-6483-420F-B6FE-C462D1281C48}" type="pres">
      <dgm:prSet presAssocID="{DC70D26D-6189-4D6B-B15A-8A47A471624B}" presName="compNode" presStyleCnt="0"/>
      <dgm:spPr/>
    </dgm:pt>
    <dgm:pt modelId="{AD1DF14A-53B0-424D-95AA-11F8703A1E02}" type="pres">
      <dgm:prSet presAssocID="{DC70D26D-6189-4D6B-B15A-8A47A471624B}" presName="bkgdShape" presStyleLbl="node1" presStyleIdx="1" presStyleCnt="3"/>
      <dgm:spPr/>
    </dgm:pt>
    <dgm:pt modelId="{9577A939-6B25-4F40-A0F8-0BCDCA0CEEA9}" type="pres">
      <dgm:prSet presAssocID="{DC70D26D-6189-4D6B-B15A-8A47A471624B}" presName="nodeTx" presStyleLbl="node1" presStyleIdx="1" presStyleCnt="3">
        <dgm:presLayoutVars>
          <dgm:bulletEnabled val="1"/>
        </dgm:presLayoutVars>
      </dgm:prSet>
      <dgm:spPr/>
    </dgm:pt>
    <dgm:pt modelId="{D46BB3D7-175C-48C2-9AEF-54A07620B485}" type="pres">
      <dgm:prSet presAssocID="{DC70D26D-6189-4D6B-B15A-8A47A471624B}" presName="invisiNode" presStyleLbl="node1" presStyleIdx="1" presStyleCnt="3"/>
      <dgm:spPr/>
    </dgm:pt>
    <dgm:pt modelId="{3C3D4C28-DE48-4E06-9345-293ACA35F31B}" type="pres">
      <dgm:prSet presAssocID="{DC70D26D-6189-4D6B-B15A-8A47A471624B}" presName="imagNode" presStyleLbl="fgImgPlace1" presStyleIdx="1" presStyleCnt="3"/>
      <dgm:spPr>
        <a:solidFill>
          <a:schemeClr val="bg1"/>
        </a:solidFill>
      </dgm:spPr>
    </dgm:pt>
    <dgm:pt modelId="{55E06CE1-2932-4B70-9866-2ADBFD575F71}" type="pres">
      <dgm:prSet presAssocID="{42F1A342-B6B1-4B22-9D65-A2AAF181BD83}" presName="sibTrans" presStyleLbl="sibTrans2D1" presStyleIdx="0" presStyleCnt="0"/>
      <dgm:spPr/>
    </dgm:pt>
    <dgm:pt modelId="{ABDB938D-F7EA-41BB-80EC-FFA26EFAD10C}" type="pres">
      <dgm:prSet presAssocID="{12F70BDD-B113-4653-9B98-25EBB09A79AE}" presName="compNode" presStyleCnt="0"/>
      <dgm:spPr/>
    </dgm:pt>
    <dgm:pt modelId="{0FA73969-0FBE-4F07-9B84-7D7FA1F3FCDF}" type="pres">
      <dgm:prSet presAssocID="{12F70BDD-B113-4653-9B98-25EBB09A79AE}" presName="bkgdShape" presStyleLbl="node1" presStyleIdx="2" presStyleCnt="3"/>
      <dgm:spPr/>
    </dgm:pt>
    <dgm:pt modelId="{9512210A-85DB-46A6-B455-653FF81D68F8}" type="pres">
      <dgm:prSet presAssocID="{12F70BDD-B113-4653-9B98-25EBB09A79AE}" presName="nodeTx" presStyleLbl="node1" presStyleIdx="2" presStyleCnt="3">
        <dgm:presLayoutVars>
          <dgm:bulletEnabled val="1"/>
        </dgm:presLayoutVars>
      </dgm:prSet>
      <dgm:spPr/>
    </dgm:pt>
    <dgm:pt modelId="{455DAE95-7537-4B40-9A0A-14DBB9CDC4A4}" type="pres">
      <dgm:prSet presAssocID="{12F70BDD-B113-4653-9B98-25EBB09A79AE}" presName="invisiNode" presStyleLbl="node1" presStyleIdx="2" presStyleCnt="3"/>
      <dgm:spPr/>
    </dgm:pt>
    <dgm:pt modelId="{CAD84CA4-BC11-4435-AC8B-5C267F1A4197}" type="pres">
      <dgm:prSet presAssocID="{12F70BDD-B113-4653-9B98-25EBB09A79AE}" presName="imagNode" presStyleLbl="fgImgPlace1" presStyleIdx="2" presStyleCnt="3"/>
      <dgm:spPr>
        <a:solidFill>
          <a:schemeClr val="bg1"/>
        </a:solidFill>
      </dgm:spPr>
    </dgm:pt>
  </dgm:ptLst>
  <dgm:cxnLst>
    <dgm:cxn modelId="{1666EA09-D663-44A8-8B41-0B2E1679BFA7}" type="presOf" srcId="{12F70BDD-B113-4653-9B98-25EBB09A79AE}" destId="{9512210A-85DB-46A6-B455-653FF81D68F8}" srcOrd="1" destOrd="0" presId="urn:microsoft.com/office/officeart/2005/8/layout/hList7"/>
    <dgm:cxn modelId="{5F217418-C108-489C-8DD6-7FD9B90E5CAA}" type="presOf" srcId="{F9C2ECDD-3A8A-4323-B9A5-73EC473FC50D}" destId="{DA0402AD-0E0F-4B4E-AAAE-DE4B3E9E33F7}" srcOrd="0" destOrd="0" presId="urn:microsoft.com/office/officeart/2005/8/layout/hList7"/>
    <dgm:cxn modelId="{A3BDF92A-CB5A-4D43-851B-56B0C182418F}" srcId="{D1BEBDFF-5E60-4D89-B599-8CD396D92225}" destId="{C0031E29-0C19-4A3E-94F8-9F9CA713C80E}" srcOrd="0" destOrd="0" parTransId="{6713591A-7B73-43F2-90CA-66C186E1DF4B}" sibTransId="{F9C2ECDD-3A8A-4323-B9A5-73EC473FC50D}"/>
    <dgm:cxn modelId="{5ABAC62D-3A59-40CA-A8C5-BB0B85919C98}" type="presOf" srcId="{DC70D26D-6189-4D6B-B15A-8A47A471624B}" destId="{9577A939-6B25-4F40-A0F8-0BCDCA0CEEA9}" srcOrd="1" destOrd="0" presId="urn:microsoft.com/office/officeart/2005/8/layout/hList7"/>
    <dgm:cxn modelId="{8A02806A-BBE2-4473-ACC3-8543A33D51D4}" type="presOf" srcId="{D1BEBDFF-5E60-4D89-B599-8CD396D92225}" destId="{EB50108E-807D-4287-827C-E17EAEF58AEC}" srcOrd="0" destOrd="0" presId="urn:microsoft.com/office/officeart/2005/8/layout/hList7"/>
    <dgm:cxn modelId="{A501B97C-1562-41E7-B110-0E664F8E493C}" type="presOf" srcId="{C0031E29-0C19-4A3E-94F8-9F9CA713C80E}" destId="{EA2C6F3C-E790-4644-86F3-D50CFA751F8D}" srcOrd="1" destOrd="0" presId="urn:microsoft.com/office/officeart/2005/8/layout/hList7"/>
    <dgm:cxn modelId="{AEA89DA9-76D5-43C3-8BEA-56CA02C17BD9}" srcId="{D1BEBDFF-5E60-4D89-B599-8CD396D92225}" destId="{12F70BDD-B113-4653-9B98-25EBB09A79AE}" srcOrd="2" destOrd="0" parTransId="{172BD299-3611-4216-8049-2FD23FBBD3BB}" sibTransId="{EC816472-B6F7-400A-9D73-EB212B0F941B}"/>
    <dgm:cxn modelId="{822514CB-7112-4D84-8CBE-F4CF4743AC1B}" type="presOf" srcId="{C0031E29-0C19-4A3E-94F8-9F9CA713C80E}" destId="{45DC030E-475A-428D-BC21-76ECA995E9D8}" srcOrd="0" destOrd="0" presId="urn:microsoft.com/office/officeart/2005/8/layout/hList7"/>
    <dgm:cxn modelId="{B95D91CC-087A-4E1F-84E5-88E16545C6D4}" type="presOf" srcId="{42F1A342-B6B1-4B22-9D65-A2AAF181BD83}" destId="{55E06CE1-2932-4B70-9866-2ADBFD575F71}" srcOrd="0" destOrd="0" presId="urn:microsoft.com/office/officeart/2005/8/layout/hList7"/>
    <dgm:cxn modelId="{BAC921DB-A95E-4577-AC70-64F6131BD4A0}" srcId="{D1BEBDFF-5E60-4D89-B599-8CD396D92225}" destId="{DC70D26D-6189-4D6B-B15A-8A47A471624B}" srcOrd="1" destOrd="0" parTransId="{A869FD83-6D51-4C9E-AF44-2B4B60E1D291}" sibTransId="{42F1A342-B6B1-4B22-9D65-A2AAF181BD83}"/>
    <dgm:cxn modelId="{F145F5F8-4D69-411D-8ACE-B4CE376DFCBB}" type="presOf" srcId="{12F70BDD-B113-4653-9B98-25EBB09A79AE}" destId="{0FA73969-0FBE-4F07-9B84-7D7FA1F3FCDF}" srcOrd="0" destOrd="0" presId="urn:microsoft.com/office/officeart/2005/8/layout/hList7"/>
    <dgm:cxn modelId="{897192FA-A83E-4C8D-9BBC-8E626363FB19}" type="presOf" srcId="{DC70D26D-6189-4D6B-B15A-8A47A471624B}" destId="{AD1DF14A-53B0-424D-95AA-11F8703A1E02}" srcOrd="0" destOrd="0" presId="urn:microsoft.com/office/officeart/2005/8/layout/hList7"/>
    <dgm:cxn modelId="{F3C8BE4C-181E-4C25-9FFB-3C84C688AF65}" type="presParOf" srcId="{EB50108E-807D-4287-827C-E17EAEF58AEC}" destId="{14F8CC60-8F7F-4DE7-9AF3-97616BFFF6A9}" srcOrd="0" destOrd="0" presId="urn:microsoft.com/office/officeart/2005/8/layout/hList7"/>
    <dgm:cxn modelId="{324C92AB-763A-4FDF-80C8-587BC950FC5D}" type="presParOf" srcId="{EB50108E-807D-4287-827C-E17EAEF58AEC}" destId="{09773A1F-EF20-4AAC-B14D-5A0EE0D3EE50}" srcOrd="1" destOrd="0" presId="urn:microsoft.com/office/officeart/2005/8/layout/hList7"/>
    <dgm:cxn modelId="{E2770B30-DD9B-413B-8E5D-6A4FC22A6DA1}" type="presParOf" srcId="{09773A1F-EF20-4AAC-B14D-5A0EE0D3EE50}" destId="{DC5963AD-4E19-42CD-B7C1-AC0167DF58E4}" srcOrd="0" destOrd="0" presId="urn:microsoft.com/office/officeart/2005/8/layout/hList7"/>
    <dgm:cxn modelId="{44C0D298-A3C8-4597-BDC1-83B4CC59182F}" type="presParOf" srcId="{DC5963AD-4E19-42CD-B7C1-AC0167DF58E4}" destId="{45DC030E-475A-428D-BC21-76ECA995E9D8}" srcOrd="0" destOrd="0" presId="urn:microsoft.com/office/officeart/2005/8/layout/hList7"/>
    <dgm:cxn modelId="{9C546110-07CA-48EA-AC51-B9ED64FF36A3}" type="presParOf" srcId="{DC5963AD-4E19-42CD-B7C1-AC0167DF58E4}" destId="{EA2C6F3C-E790-4644-86F3-D50CFA751F8D}" srcOrd="1" destOrd="0" presId="urn:microsoft.com/office/officeart/2005/8/layout/hList7"/>
    <dgm:cxn modelId="{11D0DB9A-4865-4C77-83B3-8070C480A999}" type="presParOf" srcId="{DC5963AD-4E19-42CD-B7C1-AC0167DF58E4}" destId="{AC72E669-2F79-4451-8CBA-8757034CA14E}" srcOrd="2" destOrd="0" presId="urn:microsoft.com/office/officeart/2005/8/layout/hList7"/>
    <dgm:cxn modelId="{276A9908-AC91-4E93-B99A-DB87FC79FB12}" type="presParOf" srcId="{DC5963AD-4E19-42CD-B7C1-AC0167DF58E4}" destId="{E53778B2-3915-4F7C-823D-F6FBD942838D}" srcOrd="3" destOrd="0" presId="urn:microsoft.com/office/officeart/2005/8/layout/hList7"/>
    <dgm:cxn modelId="{844A5C8B-7AB6-4085-83B9-226FE0F8DACC}" type="presParOf" srcId="{09773A1F-EF20-4AAC-B14D-5A0EE0D3EE50}" destId="{DA0402AD-0E0F-4B4E-AAAE-DE4B3E9E33F7}" srcOrd="1" destOrd="0" presId="urn:microsoft.com/office/officeart/2005/8/layout/hList7"/>
    <dgm:cxn modelId="{51C78EB3-2308-4681-9126-C88E401D8D0C}" type="presParOf" srcId="{09773A1F-EF20-4AAC-B14D-5A0EE0D3EE50}" destId="{AAA2FF4E-6483-420F-B6FE-C462D1281C48}" srcOrd="2" destOrd="0" presId="urn:microsoft.com/office/officeart/2005/8/layout/hList7"/>
    <dgm:cxn modelId="{E7186626-F203-4EFD-8665-BA72449D82F3}" type="presParOf" srcId="{AAA2FF4E-6483-420F-B6FE-C462D1281C48}" destId="{AD1DF14A-53B0-424D-95AA-11F8703A1E02}" srcOrd="0" destOrd="0" presId="urn:microsoft.com/office/officeart/2005/8/layout/hList7"/>
    <dgm:cxn modelId="{4A5767ED-7E68-4B9F-B264-5CC19CAB7F77}" type="presParOf" srcId="{AAA2FF4E-6483-420F-B6FE-C462D1281C48}" destId="{9577A939-6B25-4F40-A0F8-0BCDCA0CEEA9}" srcOrd="1" destOrd="0" presId="urn:microsoft.com/office/officeart/2005/8/layout/hList7"/>
    <dgm:cxn modelId="{559F9CBC-7B09-4FCF-B0F9-28388CEBD883}" type="presParOf" srcId="{AAA2FF4E-6483-420F-B6FE-C462D1281C48}" destId="{D46BB3D7-175C-48C2-9AEF-54A07620B485}" srcOrd="2" destOrd="0" presId="urn:microsoft.com/office/officeart/2005/8/layout/hList7"/>
    <dgm:cxn modelId="{ED7D3986-BBC2-45D6-B6FC-F9532A834DD9}" type="presParOf" srcId="{AAA2FF4E-6483-420F-B6FE-C462D1281C48}" destId="{3C3D4C28-DE48-4E06-9345-293ACA35F31B}" srcOrd="3" destOrd="0" presId="urn:microsoft.com/office/officeart/2005/8/layout/hList7"/>
    <dgm:cxn modelId="{3348012D-BF80-4D35-B4F3-D0A29CFA7DF5}" type="presParOf" srcId="{09773A1F-EF20-4AAC-B14D-5A0EE0D3EE50}" destId="{55E06CE1-2932-4B70-9866-2ADBFD575F71}" srcOrd="3" destOrd="0" presId="urn:microsoft.com/office/officeart/2005/8/layout/hList7"/>
    <dgm:cxn modelId="{3FECC3C4-E2F7-483E-983C-B0FC9E25A545}" type="presParOf" srcId="{09773A1F-EF20-4AAC-B14D-5A0EE0D3EE50}" destId="{ABDB938D-F7EA-41BB-80EC-FFA26EFAD10C}" srcOrd="4" destOrd="0" presId="urn:microsoft.com/office/officeart/2005/8/layout/hList7"/>
    <dgm:cxn modelId="{038A8C42-2F0D-4A2E-9F46-137D8B870D11}" type="presParOf" srcId="{ABDB938D-F7EA-41BB-80EC-FFA26EFAD10C}" destId="{0FA73969-0FBE-4F07-9B84-7D7FA1F3FCDF}" srcOrd="0" destOrd="0" presId="urn:microsoft.com/office/officeart/2005/8/layout/hList7"/>
    <dgm:cxn modelId="{AEC8F658-A2C6-49AC-871C-1AB236BB62D3}" type="presParOf" srcId="{ABDB938D-F7EA-41BB-80EC-FFA26EFAD10C}" destId="{9512210A-85DB-46A6-B455-653FF81D68F8}" srcOrd="1" destOrd="0" presId="urn:microsoft.com/office/officeart/2005/8/layout/hList7"/>
    <dgm:cxn modelId="{3A27125E-88B2-40E6-9D56-1F52F05A0366}" type="presParOf" srcId="{ABDB938D-F7EA-41BB-80EC-FFA26EFAD10C}" destId="{455DAE95-7537-4B40-9A0A-14DBB9CDC4A4}" srcOrd="2" destOrd="0" presId="urn:microsoft.com/office/officeart/2005/8/layout/hList7"/>
    <dgm:cxn modelId="{BD99720B-9234-4B84-B2D5-78FB8DD6C123}" type="presParOf" srcId="{ABDB938D-F7EA-41BB-80EC-FFA26EFAD10C}" destId="{CAD84CA4-BC11-4435-AC8B-5C267F1A419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C030E-475A-428D-BC21-76ECA995E9D8}">
      <dsp:nvSpPr>
        <dsp:cNvPr id="0" name=""/>
        <dsp:cNvSpPr/>
      </dsp:nvSpPr>
      <dsp:spPr>
        <a:xfrm>
          <a:off x="0" y="0"/>
          <a:ext cx="2392317" cy="4933897"/>
        </a:xfrm>
        <a:prstGeom prst="roundRect">
          <a:avLst>
            <a:gd name="adj" fmla="val 10000"/>
          </a:avLst>
        </a:prstGeom>
        <a:solidFill>
          <a:srgbClr val="0D76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i="0" kern="1200" dirty="0">
              <a:solidFill>
                <a:schemeClr val="bg1"/>
              </a:solidFill>
              <a:effectLst/>
              <a:latin typeface="Arial Nova" panose="020B0504020202020204" pitchFamily="34" charset="0"/>
              <a:cs typeface="Calibri" panose="020F0502020204030204"/>
            </a:rPr>
            <a:t>DoD SkillBridge</a:t>
          </a:r>
        </a:p>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chemeClr val="bg1"/>
              </a:solidFill>
              <a:latin typeface="Arial Nova" panose="020B0504020202020204" pitchFamily="34" charset="0"/>
              <a:cs typeface="Calibri" panose="020F0502020204030204"/>
            </a:rPr>
            <a:t>Executive TAP</a:t>
          </a:r>
        </a:p>
        <a:p>
          <a:pPr marL="0" lvl="0" indent="0" algn="ctr" defTabSz="800100">
            <a:lnSpc>
              <a:spcPct val="90000"/>
            </a:lnSpc>
            <a:spcBef>
              <a:spcPct val="0"/>
            </a:spcBef>
            <a:spcAft>
              <a:spcPct val="35000"/>
            </a:spcAft>
            <a:buFont typeface="Arial" panose="020B0604020202020204" pitchFamily="34" charset="0"/>
            <a:buNone/>
          </a:pPr>
          <a:r>
            <a:rPr lang="en-US" sz="1800" b="1" i="0" kern="1200" dirty="0">
              <a:solidFill>
                <a:schemeClr val="bg1"/>
              </a:solidFill>
              <a:effectLst/>
              <a:latin typeface="Arial Nova" panose="020B0504020202020204" pitchFamily="34" charset="0"/>
              <a:cs typeface="Calibri" panose="020F0502020204030204"/>
            </a:rPr>
            <a:t>TAP/Pre-Separation Briefings</a:t>
          </a:r>
        </a:p>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chemeClr val="bg1"/>
              </a:solidFill>
              <a:latin typeface="Arial Nova" panose="020B0504020202020204" pitchFamily="34" charset="0"/>
              <a:cs typeface="Calibri" panose="020F0502020204030204"/>
            </a:rPr>
            <a:t>AFRC Referrals</a:t>
          </a:r>
          <a:endParaRPr lang="en-US" sz="1800" b="1" kern="1200" dirty="0">
            <a:solidFill>
              <a:schemeClr val="bg1"/>
            </a:solidFill>
          </a:endParaRPr>
        </a:p>
      </dsp:txBody>
      <dsp:txXfrm>
        <a:off x="0" y="1973558"/>
        <a:ext cx="2392317" cy="1973558"/>
      </dsp:txXfrm>
    </dsp:sp>
    <dsp:sp modelId="{E53778B2-3915-4F7C-823D-F6FBD942838D}">
      <dsp:nvSpPr>
        <dsp:cNvPr id="0" name=""/>
        <dsp:cNvSpPr/>
      </dsp:nvSpPr>
      <dsp:spPr>
        <a:xfrm>
          <a:off x="376202" y="296033"/>
          <a:ext cx="1642987" cy="1642987"/>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DF14A-53B0-424D-95AA-11F8703A1E02}">
      <dsp:nvSpPr>
        <dsp:cNvPr id="0" name=""/>
        <dsp:cNvSpPr/>
      </dsp:nvSpPr>
      <dsp:spPr>
        <a:xfrm>
          <a:off x="2465625" y="0"/>
          <a:ext cx="2392317" cy="4933897"/>
        </a:xfrm>
        <a:prstGeom prst="roundRect">
          <a:avLst>
            <a:gd name="adj" fmla="val 10000"/>
          </a:avLst>
        </a:prstGeom>
        <a:solidFill>
          <a:srgbClr val="0D76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chemeClr val="bg1"/>
              </a:solidFill>
              <a:latin typeface="Arial Nova" panose="020B0504020202020204" pitchFamily="34" charset="0"/>
              <a:cs typeface="Calibri" panose="020F0502020204030204"/>
            </a:rPr>
            <a:t>Out of State Recruitment Campaign</a:t>
          </a:r>
        </a:p>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chemeClr val="bg1"/>
              </a:solidFill>
              <a:latin typeface="Arial Nova" panose="020B0504020202020204" pitchFamily="34" charset="0"/>
              <a:cs typeface="Calibri" panose="020F0502020204030204"/>
            </a:rPr>
            <a:t>LinkedIn</a:t>
          </a:r>
          <a:endParaRPr lang="en-US" sz="1800" b="1" kern="1200" dirty="0">
            <a:solidFill>
              <a:schemeClr val="bg1"/>
            </a:solidFill>
          </a:endParaRPr>
        </a:p>
      </dsp:txBody>
      <dsp:txXfrm>
        <a:off x="2465625" y="1973558"/>
        <a:ext cx="2392317" cy="1973558"/>
      </dsp:txXfrm>
    </dsp:sp>
    <dsp:sp modelId="{3C3D4C28-DE48-4E06-9345-293ACA35F31B}">
      <dsp:nvSpPr>
        <dsp:cNvPr id="0" name=""/>
        <dsp:cNvSpPr/>
      </dsp:nvSpPr>
      <dsp:spPr>
        <a:xfrm>
          <a:off x="2840290" y="296033"/>
          <a:ext cx="1642987" cy="1642987"/>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A73969-0FBE-4F07-9B84-7D7FA1F3FCDF}">
      <dsp:nvSpPr>
        <dsp:cNvPr id="0" name=""/>
        <dsp:cNvSpPr/>
      </dsp:nvSpPr>
      <dsp:spPr>
        <a:xfrm>
          <a:off x="4929712" y="0"/>
          <a:ext cx="2392317" cy="4933897"/>
        </a:xfrm>
        <a:prstGeom prst="roundRect">
          <a:avLst>
            <a:gd name="adj" fmla="val 10000"/>
          </a:avLst>
        </a:prstGeom>
        <a:solidFill>
          <a:srgbClr val="0D76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chemeClr val="bg1"/>
              </a:solidFill>
              <a:latin typeface="Arial Nova" panose="020B0504020202020204" pitchFamily="34" charset="0"/>
              <a:cs typeface="Calibri" panose="020F0502020204030204"/>
            </a:rPr>
            <a:t>Military Family Employment Program is the best in FL</a:t>
          </a:r>
          <a:endParaRPr lang="en-US" sz="1800" b="1" kern="1200" dirty="0">
            <a:solidFill>
              <a:schemeClr val="bg1"/>
            </a:solidFill>
          </a:endParaRPr>
        </a:p>
      </dsp:txBody>
      <dsp:txXfrm>
        <a:off x="4929712" y="1973558"/>
        <a:ext cx="2392317" cy="1973558"/>
      </dsp:txXfrm>
    </dsp:sp>
    <dsp:sp modelId="{CAD84CA4-BC11-4435-AC8B-5C267F1A4197}">
      <dsp:nvSpPr>
        <dsp:cNvPr id="0" name=""/>
        <dsp:cNvSpPr/>
      </dsp:nvSpPr>
      <dsp:spPr>
        <a:xfrm>
          <a:off x="5304377" y="296033"/>
          <a:ext cx="1642987" cy="1642987"/>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8CC60-8F7F-4DE7-9AF3-97616BFFF6A9}">
      <dsp:nvSpPr>
        <dsp:cNvPr id="0" name=""/>
        <dsp:cNvSpPr/>
      </dsp:nvSpPr>
      <dsp:spPr>
        <a:xfrm>
          <a:off x="292942" y="3947117"/>
          <a:ext cx="6737682" cy="740084"/>
        </a:xfrm>
        <a:prstGeom prst="leftRightArrow">
          <a:avLst/>
        </a:prstGeom>
        <a:solidFill>
          <a:srgbClr val="FAA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2954"/>
          </a:xfrm>
          <a:prstGeom prst="rect">
            <a:avLst/>
          </a:prstGeom>
        </p:spPr>
        <p:txBody>
          <a:bodyPr vert="horz" lIns="171642" tIns="85821" rIns="171642" bIns="85821" rtlCol="0"/>
          <a:lstStyle>
            <a:lvl1pPr algn="l">
              <a:defRPr sz="2300"/>
            </a:lvl1pPr>
          </a:lstStyle>
          <a:p>
            <a:endParaRPr lang="en-US"/>
          </a:p>
        </p:txBody>
      </p:sp>
      <p:sp>
        <p:nvSpPr>
          <p:cNvPr id="3" name="Date Placeholder 2"/>
          <p:cNvSpPr>
            <a:spLocks noGrp="1"/>
          </p:cNvSpPr>
          <p:nvPr>
            <p:ph type="dt" sz="quarter" idx="1"/>
          </p:nvPr>
        </p:nvSpPr>
        <p:spPr>
          <a:xfrm>
            <a:off x="5265809" y="2"/>
            <a:ext cx="4028440" cy="352954"/>
          </a:xfrm>
          <a:prstGeom prst="rect">
            <a:avLst/>
          </a:prstGeom>
        </p:spPr>
        <p:txBody>
          <a:bodyPr vert="horz" lIns="171642" tIns="85821" rIns="171642" bIns="85821" rtlCol="0"/>
          <a:lstStyle>
            <a:lvl1pPr algn="r">
              <a:defRPr sz="2300"/>
            </a:lvl1pPr>
          </a:lstStyle>
          <a:p>
            <a:fld id="{3BAB850A-A645-4028-9DA3-22B2046B7263}" type="datetimeFigureOut">
              <a:rPr lang="en-US" smtClean="0"/>
              <a:t>2/8/2021</a:t>
            </a:fld>
            <a:endParaRPr lang="en-US"/>
          </a:p>
        </p:txBody>
      </p:sp>
      <p:sp>
        <p:nvSpPr>
          <p:cNvPr id="4" name="Footer Placeholder 3"/>
          <p:cNvSpPr>
            <a:spLocks noGrp="1"/>
          </p:cNvSpPr>
          <p:nvPr>
            <p:ph type="ftr" sz="quarter" idx="2"/>
          </p:nvPr>
        </p:nvSpPr>
        <p:spPr>
          <a:xfrm>
            <a:off x="0" y="6657448"/>
            <a:ext cx="4028440" cy="352954"/>
          </a:xfrm>
          <a:prstGeom prst="rect">
            <a:avLst/>
          </a:prstGeom>
        </p:spPr>
        <p:txBody>
          <a:bodyPr vert="horz" lIns="171642" tIns="85821" rIns="171642" bIns="85821" rtlCol="0" anchor="b"/>
          <a:lstStyle>
            <a:lvl1pPr algn="l">
              <a:defRPr sz="2300"/>
            </a:lvl1pPr>
          </a:lstStyle>
          <a:p>
            <a:endParaRPr lang="en-US"/>
          </a:p>
        </p:txBody>
      </p:sp>
      <p:sp>
        <p:nvSpPr>
          <p:cNvPr id="5" name="Slide Number Placeholder 4"/>
          <p:cNvSpPr>
            <a:spLocks noGrp="1"/>
          </p:cNvSpPr>
          <p:nvPr>
            <p:ph type="sldNum" sz="quarter" idx="3"/>
          </p:nvPr>
        </p:nvSpPr>
        <p:spPr>
          <a:xfrm>
            <a:off x="5265809" y="6657448"/>
            <a:ext cx="4028440" cy="352954"/>
          </a:xfrm>
          <a:prstGeom prst="rect">
            <a:avLst/>
          </a:prstGeom>
        </p:spPr>
        <p:txBody>
          <a:bodyPr vert="horz" lIns="171642" tIns="85821" rIns="171642" bIns="85821" rtlCol="0" anchor="b"/>
          <a:lstStyle>
            <a:lvl1pPr algn="r">
              <a:defRPr sz="2300"/>
            </a:lvl1pPr>
          </a:lstStyle>
          <a:p>
            <a:fld id="{524B89B7-856E-4652-934D-3F5CBCC44F3E}" type="slidenum">
              <a:rPr lang="en-US" smtClean="0"/>
              <a:t>‹#›</a:t>
            </a:fld>
            <a:endParaRPr lang="en-US"/>
          </a:p>
        </p:txBody>
      </p:sp>
    </p:spTree>
    <p:extLst>
      <p:ext uri="{BB962C8B-B14F-4D97-AF65-F5344CB8AC3E}">
        <p14:creationId xmlns:p14="http://schemas.microsoft.com/office/powerpoint/2010/main" val="102654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1758687"/>
          </a:xfrm>
          <a:prstGeom prst="rect">
            <a:avLst/>
          </a:prstGeom>
        </p:spPr>
        <p:txBody>
          <a:bodyPr vert="horz" lIns="171642" tIns="85821" rIns="171642" bIns="85821" rtlCol="0"/>
          <a:lstStyle>
            <a:lvl1pPr algn="l">
              <a:defRPr sz="2300"/>
            </a:lvl1pPr>
          </a:lstStyle>
          <a:p>
            <a:endParaRPr lang="en-US"/>
          </a:p>
        </p:txBody>
      </p:sp>
      <p:sp>
        <p:nvSpPr>
          <p:cNvPr id="3" name="Date Placeholder 2"/>
          <p:cNvSpPr>
            <a:spLocks noGrp="1"/>
          </p:cNvSpPr>
          <p:nvPr>
            <p:ph type="dt" idx="1"/>
          </p:nvPr>
        </p:nvSpPr>
        <p:spPr>
          <a:xfrm>
            <a:off x="5265809" y="0"/>
            <a:ext cx="4028440" cy="1758687"/>
          </a:xfrm>
          <a:prstGeom prst="rect">
            <a:avLst/>
          </a:prstGeom>
        </p:spPr>
        <p:txBody>
          <a:bodyPr vert="horz" lIns="171642" tIns="85821" rIns="171642" bIns="85821" rtlCol="0"/>
          <a:lstStyle>
            <a:lvl1pPr algn="r">
              <a:defRPr sz="2300"/>
            </a:lvl1pPr>
          </a:lstStyle>
          <a:p>
            <a:fld id="{1BCAB071-FF8A-4B57-8E8B-B24AA8BD300D}" type="datetimeFigureOut">
              <a:rPr lang="en-US" smtClean="0"/>
              <a:t>2/8/2021</a:t>
            </a:fld>
            <a:endParaRPr lang="en-US"/>
          </a:p>
        </p:txBody>
      </p:sp>
      <p:sp>
        <p:nvSpPr>
          <p:cNvPr id="4" name="Slide Image Placeholder 3"/>
          <p:cNvSpPr>
            <a:spLocks noGrp="1" noRot="1" noChangeAspect="1"/>
          </p:cNvSpPr>
          <p:nvPr>
            <p:ph type="sldImg" idx="2"/>
          </p:nvPr>
        </p:nvSpPr>
        <p:spPr>
          <a:xfrm>
            <a:off x="-5867400" y="4381500"/>
            <a:ext cx="21031200" cy="11830050"/>
          </a:xfrm>
          <a:prstGeom prst="rect">
            <a:avLst/>
          </a:prstGeom>
          <a:noFill/>
          <a:ln w="12700">
            <a:solidFill>
              <a:prstClr val="black"/>
            </a:solidFill>
          </a:ln>
        </p:spPr>
        <p:txBody>
          <a:bodyPr vert="horz" lIns="171642" tIns="85821" rIns="171642" bIns="85821" rtlCol="0" anchor="ctr"/>
          <a:lstStyle/>
          <a:p>
            <a:endParaRPr lang="en-US"/>
          </a:p>
        </p:txBody>
      </p:sp>
      <p:sp>
        <p:nvSpPr>
          <p:cNvPr id="5" name="Notes Placeholder 4"/>
          <p:cNvSpPr>
            <a:spLocks noGrp="1"/>
          </p:cNvSpPr>
          <p:nvPr>
            <p:ph type="body" sz="quarter" idx="3"/>
          </p:nvPr>
        </p:nvSpPr>
        <p:spPr>
          <a:xfrm>
            <a:off x="929640" y="16868775"/>
            <a:ext cx="7437120" cy="13801725"/>
          </a:xfrm>
          <a:prstGeom prst="rect">
            <a:avLst/>
          </a:prstGeom>
        </p:spPr>
        <p:txBody>
          <a:bodyPr vert="horz" lIns="171642" tIns="85821" rIns="171642" bIns="858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3293318"/>
            <a:ext cx="4028440" cy="1758684"/>
          </a:xfrm>
          <a:prstGeom prst="rect">
            <a:avLst/>
          </a:prstGeom>
        </p:spPr>
        <p:txBody>
          <a:bodyPr vert="horz" lIns="171642" tIns="85821" rIns="171642" bIns="85821" rtlCol="0" anchor="b"/>
          <a:lstStyle>
            <a:lvl1pPr algn="l">
              <a:defRPr sz="2300"/>
            </a:lvl1pPr>
          </a:lstStyle>
          <a:p>
            <a:endParaRPr lang="en-US"/>
          </a:p>
        </p:txBody>
      </p:sp>
      <p:sp>
        <p:nvSpPr>
          <p:cNvPr id="7" name="Slide Number Placeholder 6"/>
          <p:cNvSpPr>
            <a:spLocks noGrp="1"/>
          </p:cNvSpPr>
          <p:nvPr>
            <p:ph type="sldNum" sz="quarter" idx="5"/>
          </p:nvPr>
        </p:nvSpPr>
        <p:spPr>
          <a:xfrm>
            <a:off x="5265809" y="33293318"/>
            <a:ext cx="4028440" cy="1758684"/>
          </a:xfrm>
          <a:prstGeom prst="rect">
            <a:avLst/>
          </a:prstGeom>
        </p:spPr>
        <p:txBody>
          <a:bodyPr vert="horz" lIns="171642" tIns="85821" rIns="171642" bIns="85821" rtlCol="0" anchor="b"/>
          <a:lstStyle>
            <a:lvl1pPr algn="r">
              <a:defRPr sz="2300"/>
            </a:lvl1pPr>
          </a:lstStyle>
          <a:p>
            <a:fld id="{822CE934-F45A-4F4D-BC24-0C42ADFAE3A1}" type="slidenum">
              <a:rPr lang="en-US" smtClean="0"/>
              <a:t>‹#›</a:t>
            </a:fld>
            <a:endParaRPr lang="en-US"/>
          </a:p>
        </p:txBody>
      </p:sp>
    </p:spTree>
    <p:extLst>
      <p:ext uri="{BB962C8B-B14F-4D97-AF65-F5344CB8AC3E}">
        <p14:creationId xmlns:p14="http://schemas.microsoft.com/office/powerpoint/2010/main" val="279957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Aligns with CSF’s mission</a:t>
            </a:r>
          </a:p>
          <a:p>
            <a:r>
              <a:rPr lang="en-US" b="1"/>
              <a:t>Role: </a:t>
            </a:r>
            <a:r>
              <a:rPr lang="en-US"/>
              <a:t>develop strategies to support our mission and coordinate the activities of the members of the BS team</a:t>
            </a:r>
          </a:p>
          <a:p>
            <a:r>
              <a:rPr lang="en-US" b="1"/>
              <a:t>Team: </a:t>
            </a:r>
            <a:r>
              <a:rPr lang="en-US"/>
              <a:t>7 staff members. This includes 2 LVERS whose main focus is to advocate for the hiring of veterans. 1 COMPLIANCE Specialist to keep us on track with program requirements and local Veteran Coordinator who keeps us abreast with veteran matters</a:t>
            </a:r>
          </a:p>
        </p:txBody>
      </p:sp>
      <p:sp>
        <p:nvSpPr>
          <p:cNvPr id="4" name="Slide Number Placeholder 3"/>
          <p:cNvSpPr>
            <a:spLocks noGrp="1"/>
          </p:cNvSpPr>
          <p:nvPr>
            <p:ph type="sldNum" sz="quarter" idx="5"/>
          </p:nvPr>
        </p:nvSpPr>
        <p:spPr/>
        <p:txBody>
          <a:bodyPr/>
          <a:lstStyle/>
          <a:p>
            <a:fld id="{822CE934-F45A-4F4D-BC24-0C42ADFAE3A1}" type="slidenum">
              <a:rPr lang="en-US" smtClean="0"/>
              <a:t>1</a:t>
            </a:fld>
            <a:endParaRPr lang="en-US"/>
          </a:p>
        </p:txBody>
      </p:sp>
    </p:spTree>
    <p:extLst>
      <p:ext uri="{BB962C8B-B14F-4D97-AF65-F5344CB8AC3E}">
        <p14:creationId xmlns:p14="http://schemas.microsoft.com/office/powerpoint/2010/main" val="3824758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solidFill>
                <a:schemeClr val="tx1">
                  <a:lumMod val="50000"/>
                  <a:lumOff val="50000"/>
                </a:schemeClr>
              </a:solidFill>
              <a:latin typeface="Arial Nova" panose="020B0504020202020204" pitchFamily="34" charset="0"/>
              <a:cs typeface="Calibri" panose="020F0502020204030204"/>
            </a:endParaRPr>
          </a:p>
        </p:txBody>
      </p:sp>
      <p:sp>
        <p:nvSpPr>
          <p:cNvPr id="4" name="Slide Number Placeholder 3"/>
          <p:cNvSpPr>
            <a:spLocks noGrp="1"/>
          </p:cNvSpPr>
          <p:nvPr>
            <p:ph type="sldNum" sz="quarter" idx="5"/>
          </p:nvPr>
        </p:nvSpPr>
        <p:spPr/>
        <p:txBody>
          <a:bodyPr/>
          <a:lstStyle/>
          <a:p>
            <a:fld id="{822CE934-F45A-4F4D-BC24-0C42ADFAE3A1}" type="slidenum">
              <a:rPr lang="en-US" smtClean="0"/>
              <a:t>10</a:t>
            </a:fld>
            <a:endParaRPr lang="en-US"/>
          </a:p>
        </p:txBody>
      </p:sp>
    </p:spTree>
    <p:extLst>
      <p:ext uri="{BB962C8B-B14F-4D97-AF65-F5344CB8AC3E}">
        <p14:creationId xmlns:p14="http://schemas.microsoft.com/office/powerpoint/2010/main" val="590096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CE934-F45A-4F4D-BC24-0C42ADFAE3A1}" type="slidenum">
              <a:rPr lang="en-US" smtClean="0"/>
              <a:t>11</a:t>
            </a:fld>
            <a:endParaRPr lang="en-US"/>
          </a:p>
        </p:txBody>
      </p:sp>
    </p:spTree>
    <p:extLst>
      <p:ext uri="{BB962C8B-B14F-4D97-AF65-F5344CB8AC3E}">
        <p14:creationId xmlns:p14="http://schemas.microsoft.com/office/powerpoint/2010/main" val="25960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CE934-F45A-4F4D-BC24-0C42ADFAE3A1}" type="slidenum">
              <a:rPr lang="en-US" smtClean="0"/>
              <a:t>12</a:t>
            </a:fld>
            <a:endParaRPr lang="en-US"/>
          </a:p>
        </p:txBody>
      </p:sp>
    </p:spTree>
    <p:extLst>
      <p:ext uri="{BB962C8B-B14F-4D97-AF65-F5344CB8AC3E}">
        <p14:creationId xmlns:p14="http://schemas.microsoft.com/office/powerpoint/2010/main" val="1608456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CE934-F45A-4F4D-BC24-0C42ADFAE3A1}" type="slidenum">
              <a:rPr lang="en-US" smtClean="0"/>
              <a:t>13</a:t>
            </a:fld>
            <a:endParaRPr lang="en-US"/>
          </a:p>
        </p:txBody>
      </p:sp>
    </p:spTree>
    <p:extLst>
      <p:ext uri="{BB962C8B-B14F-4D97-AF65-F5344CB8AC3E}">
        <p14:creationId xmlns:p14="http://schemas.microsoft.com/office/powerpoint/2010/main" val="3323283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2CE934-F45A-4F4D-BC24-0C42ADFAE3A1}" type="slidenum">
              <a:rPr lang="en-US" smtClean="0"/>
              <a:t>14</a:t>
            </a:fld>
            <a:endParaRPr lang="en-US"/>
          </a:p>
        </p:txBody>
      </p:sp>
    </p:spTree>
    <p:extLst>
      <p:ext uri="{BB962C8B-B14F-4D97-AF65-F5344CB8AC3E}">
        <p14:creationId xmlns:p14="http://schemas.microsoft.com/office/powerpoint/2010/main" val="1700557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CE934-F45A-4F4D-BC24-0C42ADFAE3A1}" type="slidenum">
              <a:rPr lang="en-US" smtClean="0"/>
              <a:t>15</a:t>
            </a:fld>
            <a:endParaRPr lang="en-US"/>
          </a:p>
        </p:txBody>
      </p:sp>
    </p:spTree>
    <p:extLst>
      <p:ext uri="{BB962C8B-B14F-4D97-AF65-F5344CB8AC3E}">
        <p14:creationId xmlns:p14="http://schemas.microsoft.com/office/powerpoint/2010/main" val="219262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Aligns with CSF’s mission</a:t>
            </a:r>
          </a:p>
          <a:p>
            <a:r>
              <a:rPr lang="en-US" b="1" dirty="0"/>
              <a:t>Role: </a:t>
            </a:r>
            <a:r>
              <a:rPr lang="en-US" dirty="0"/>
              <a:t>develop strategies to support our mission and coordinate the activities of the members of the BS team</a:t>
            </a:r>
          </a:p>
          <a:p>
            <a:r>
              <a:rPr lang="en-US" b="1" dirty="0"/>
              <a:t>Team: 8</a:t>
            </a:r>
            <a:r>
              <a:rPr lang="en-US" dirty="0"/>
              <a:t> staff members. This includes 3 LVERS whose focus is to advocate for the hiring of veterans. 1 COMPLIANCE Specialist to keep us on track with program requirements and local Veteran Coordinator who keeps us abreast with veteran matters</a:t>
            </a:r>
          </a:p>
        </p:txBody>
      </p:sp>
      <p:sp>
        <p:nvSpPr>
          <p:cNvPr id="4" name="Slide Number Placeholder 3"/>
          <p:cNvSpPr>
            <a:spLocks noGrp="1"/>
          </p:cNvSpPr>
          <p:nvPr>
            <p:ph type="sldNum" sz="quarter" idx="5"/>
          </p:nvPr>
        </p:nvSpPr>
        <p:spPr/>
        <p:txBody>
          <a:bodyPr/>
          <a:lstStyle/>
          <a:p>
            <a:fld id="{822CE934-F45A-4F4D-BC24-0C42ADFAE3A1}" type="slidenum">
              <a:rPr lang="en-US" smtClean="0"/>
              <a:t>2</a:t>
            </a:fld>
            <a:endParaRPr lang="en-US"/>
          </a:p>
        </p:txBody>
      </p:sp>
    </p:spTree>
    <p:extLst>
      <p:ext uri="{BB962C8B-B14F-4D97-AF65-F5344CB8AC3E}">
        <p14:creationId xmlns:p14="http://schemas.microsoft.com/office/powerpoint/2010/main" val="254166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we add to our businesses in the community is unique and can be better described by three benefits we offer: 1) Talent pipeline we generate/created. This involves all the programs available at CSOW working towards helping individuals get work ready (universal clients, veterans and WIOA graduates). Our Business Services team is instrumental for the delivery of the talent to businesses in the community. We roughly save businesses between $400 to 1200 in hiring cost.</a:t>
            </a:r>
          </a:p>
        </p:txBody>
      </p:sp>
      <p:sp>
        <p:nvSpPr>
          <p:cNvPr id="4" name="Slide Number Placeholder 3"/>
          <p:cNvSpPr>
            <a:spLocks noGrp="1"/>
          </p:cNvSpPr>
          <p:nvPr>
            <p:ph type="sldNum" sz="quarter" idx="5"/>
          </p:nvPr>
        </p:nvSpPr>
        <p:spPr/>
        <p:txBody>
          <a:bodyPr/>
          <a:lstStyle/>
          <a:p>
            <a:fld id="{822CE934-F45A-4F4D-BC24-0C42ADFAE3A1}" type="slidenum">
              <a:rPr lang="en-US" smtClean="0"/>
              <a:t>3</a:t>
            </a:fld>
            <a:endParaRPr lang="en-US"/>
          </a:p>
        </p:txBody>
      </p:sp>
    </p:spTree>
    <p:extLst>
      <p:ext uri="{BB962C8B-B14F-4D97-AF65-F5344CB8AC3E}">
        <p14:creationId xmlns:p14="http://schemas.microsoft.com/office/powerpoint/2010/main" val="191088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benefit we offer is our knowledge. We have account managers aka SMEs that understand not only a unique business’s needs but industry needs. This helps us craft solutions for to impact not only 1 business but businesses within an industry sector facing similar workforce challenges. </a:t>
            </a:r>
          </a:p>
        </p:txBody>
      </p:sp>
      <p:sp>
        <p:nvSpPr>
          <p:cNvPr id="4" name="Slide Number Placeholder 3"/>
          <p:cNvSpPr>
            <a:spLocks noGrp="1"/>
          </p:cNvSpPr>
          <p:nvPr>
            <p:ph type="sldNum" sz="quarter" idx="5"/>
          </p:nvPr>
        </p:nvSpPr>
        <p:spPr/>
        <p:txBody>
          <a:bodyPr/>
          <a:lstStyle/>
          <a:p>
            <a:fld id="{822CE934-F45A-4F4D-BC24-0C42ADFAE3A1}" type="slidenum">
              <a:rPr lang="en-US" smtClean="0"/>
              <a:t>4</a:t>
            </a:fld>
            <a:endParaRPr lang="en-US"/>
          </a:p>
        </p:txBody>
      </p:sp>
    </p:spTree>
    <p:extLst>
      <p:ext uri="{BB962C8B-B14F-4D97-AF65-F5344CB8AC3E}">
        <p14:creationId xmlns:p14="http://schemas.microsoft.com/office/powerpoint/2010/main" val="381846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3</a:t>
            </a:r>
            <a:r>
              <a:rPr lang="en-US" baseline="30000"/>
              <a:t>rd</a:t>
            </a:r>
            <a:r>
              <a:rPr lang="en-US"/>
              <a:t> benefit we offer is our network. “We know people”. </a:t>
            </a:r>
          </a:p>
        </p:txBody>
      </p:sp>
      <p:sp>
        <p:nvSpPr>
          <p:cNvPr id="4" name="Slide Number Placeholder 3"/>
          <p:cNvSpPr>
            <a:spLocks noGrp="1"/>
          </p:cNvSpPr>
          <p:nvPr>
            <p:ph type="sldNum" sz="quarter" idx="5"/>
          </p:nvPr>
        </p:nvSpPr>
        <p:spPr/>
        <p:txBody>
          <a:bodyPr/>
          <a:lstStyle/>
          <a:p>
            <a:fld id="{822CE934-F45A-4F4D-BC24-0C42ADFAE3A1}" type="slidenum">
              <a:rPr lang="en-US" smtClean="0"/>
              <a:t>5</a:t>
            </a:fld>
            <a:endParaRPr lang="en-US"/>
          </a:p>
        </p:txBody>
      </p:sp>
    </p:spTree>
    <p:extLst>
      <p:ext uri="{BB962C8B-B14F-4D97-AF65-F5344CB8AC3E}">
        <p14:creationId xmlns:p14="http://schemas.microsoft.com/office/powerpoint/2010/main" val="64485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822CE934-F45A-4F4D-BC24-0C42ADFAE3A1}" type="slidenum">
              <a:rPr lang="en-US" smtClean="0"/>
              <a:t>6</a:t>
            </a:fld>
            <a:endParaRPr lang="en-US"/>
          </a:p>
        </p:txBody>
      </p:sp>
    </p:spTree>
    <p:extLst>
      <p:ext uri="{BB962C8B-B14F-4D97-AF65-F5344CB8AC3E}">
        <p14:creationId xmlns:p14="http://schemas.microsoft.com/office/powerpoint/2010/main" val="232587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creating an account in Employ Florida and listing open requisitions with CSOW, our staff can help with your recruitment efforts by:</a:t>
            </a:r>
          </a:p>
          <a:p>
            <a:r>
              <a:rPr lang="en-US" dirty="0"/>
              <a:t>Providing specialized candidate searches and providing quality referrals;</a:t>
            </a:r>
          </a:p>
          <a:p>
            <a:r>
              <a:rPr lang="en-US" dirty="0"/>
              <a:t>Facilitating job fairs and hiring events;</a:t>
            </a:r>
          </a:p>
          <a:p>
            <a:r>
              <a:rPr lang="en-US" dirty="0"/>
              <a:t>Promoting your job vacancies in our daily newsletter and on our social media</a:t>
            </a:r>
          </a:p>
          <a:p>
            <a:endParaRPr lang="en-US" dirty="0"/>
          </a:p>
        </p:txBody>
      </p:sp>
      <p:sp>
        <p:nvSpPr>
          <p:cNvPr id="4" name="Slide Number Placeholder 3"/>
          <p:cNvSpPr>
            <a:spLocks noGrp="1"/>
          </p:cNvSpPr>
          <p:nvPr>
            <p:ph type="sldNum" sz="quarter" idx="5"/>
          </p:nvPr>
        </p:nvSpPr>
        <p:spPr/>
        <p:txBody>
          <a:bodyPr/>
          <a:lstStyle/>
          <a:p>
            <a:fld id="{822CE934-F45A-4F4D-BC24-0C42ADFAE3A1}" type="slidenum">
              <a:rPr lang="en-US" smtClean="0"/>
              <a:t>7</a:t>
            </a:fld>
            <a:endParaRPr lang="en-US"/>
          </a:p>
        </p:txBody>
      </p:sp>
    </p:spTree>
    <p:extLst>
      <p:ext uri="{BB962C8B-B14F-4D97-AF65-F5344CB8AC3E}">
        <p14:creationId xmlns:p14="http://schemas.microsoft.com/office/powerpoint/2010/main" val="42284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2CE934-F45A-4F4D-BC24-0C42ADFAE3A1}" type="slidenum">
              <a:rPr lang="en-US" smtClean="0"/>
              <a:t>8</a:t>
            </a:fld>
            <a:endParaRPr lang="en-US"/>
          </a:p>
        </p:txBody>
      </p:sp>
    </p:spTree>
    <p:extLst>
      <p:ext uri="{BB962C8B-B14F-4D97-AF65-F5344CB8AC3E}">
        <p14:creationId xmlns:p14="http://schemas.microsoft.com/office/powerpoint/2010/main" val="183952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2CE934-F45A-4F4D-BC24-0C42ADFAE3A1}" type="slidenum">
              <a:rPr lang="en-US" smtClean="0"/>
              <a:t>9</a:t>
            </a:fld>
            <a:endParaRPr lang="en-US"/>
          </a:p>
        </p:txBody>
      </p:sp>
    </p:spTree>
    <p:extLst>
      <p:ext uri="{BB962C8B-B14F-4D97-AF65-F5344CB8AC3E}">
        <p14:creationId xmlns:p14="http://schemas.microsoft.com/office/powerpoint/2010/main" val="387296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854B-CD0F-4788-97B9-0573FBFD7E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E4B331-A936-4D85-A9DC-350163903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8670B5-E774-4006-BBFB-25A66E8B951C}"/>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5" name="Footer Placeholder 4">
            <a:extLst>
              <a:ext uri="{FF2B5EF4-FFF2-40B4-BE49-F238E27FC236}">
                <a16:creationId xmlns:a16="http://schemas.microsoft.com/office/drawing/2014/main" id="{79F1C2A5-5C0A-46AB-BDED-E84B3C78F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A0A56-52E3-4E5B-A169-46F9947E08FC}"/>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207132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1D7B-8DF7-4B48-8942-DB1F00261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1CFC8F-3D78-48FB-908A-9F71D7F97B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45818-4734-4323-981A-EA8BD1E2DC33}"/>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5" name="Footer Placeholder 4">
            <a:extLst>
              <a:ext uri="{FF2B5EF4-FFF2-40B4-BE49-F238E27FC236}">
                <a16:creationId xmlns:a16="http://schemas.microsoft.com/office/drawing/2014/main" id="{2A2DE21B-D6BA-44EB-B05E-4FC4BFF44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4CAED-95C2-4533-BDE0-E5ADCF046E72}"/>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191806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8E0F4-27EC-47EE-BA89-2B4E915881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C632ED-8541-4E3B-B67D-315EB9F925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00843-7447-4C54-AA7C-F05ADF8125F3}"/>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5" name="Footer Placeholder 4">
            <a:extLst>
              <a:ext uri="{FF2B5EF4-FFF2-40B4-BE49-F238E27FC236}">
                <a16:creationId xmlns:a16="http://schemas.microsoft.com/office/drawing/2014/main" id="{D9A2DC01-52D2-4DD3-A9F2-B44882F70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92A4E-0F0D-45A3-8D07-594FAB461851}"/>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428939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A1BC-7714-49A3-ADB3-D71007C5ED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73C49-7D29-4CF0-BD9A-AADEAC88B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27C8B-7F9E-4D7F-96E6-9461C082ED8F}"/>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5" name="Footer Placeholder 4">
            <a:extLst>
              <a:ext uri="{FF2B5EF4-FFF2-40B4-BE49-F238E27FC236}">
                <a16:creationId xmlns:a16="http://schemas.microsoft.com/office/drawing/2014/main" id="{7F713998-3330-4243-AB15-FF0C069B6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BD459-8AB4-448C-B5D1-A48527E694B3}"/>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332638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E01E-2C47-4A48-A61D-1273D6CAD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3DD24A-7928-4ED5-8184-2D2A6C23E7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4C5203-1FFF-4561-BB4E-24B9C08D285E}"/>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5" name="Footer Placeholder 4">
            <a:extLst>
              <a:ext uri="{FF2B5EF4-FFF2-40B4-BE49-F238E27FC236}">
                <a16:creationId xmlns:a16="http://schemas.microsoft.com/office/drawing/2014/main" id="{7A1D12C0-6658-4E33-971F-5EB406085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3F6C0-4F62-4FD4-BB79-2592836AFC6A}"/>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383665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4760-7CC2-4FC4-B52A-EB72EFA24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812A7-3DEB-48ED-B640-BE2F1CC38C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5A037B-6F6F-4E7F-A78B-79DA935CE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8F325C-B892-4E2C-9ED6-6F40263BB7FC}"/>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6" name="Footer Placeholder 5">
            <a:extLst>
              <a:ext uri="{FF2B5EF4-FFF2-40B4-BE49-F238E27FC236}">
                <a16:creationId xmlns:a16="http://schemas.microsoft.com/office/drawing/2014/main" id="{786F6BC9-0B55-4800-B8D6-1D5E25034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C1A0F-CEFF-4DD0-9AE9-D51F67F9B3C8}"/>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3461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B765-18E5-4AC1-B565-F6AEE301EE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319260-51EB-4EB5-A6DF-A5F1B2C7C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6BF820-96E4-46F5-9146-FB91FD2EDC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E426C4-D967-4350-A734-64ECE95CB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CE65BF-3C8B-4983-9291-0DD622FE9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BF0D6B-A275-48EB-A4C7-3916CF506CC9}"/>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8" name="Footer Placeholder 7">
            <a:extLst>
              <a:ext uri="{FF2B5EF4-FFF2-40B4-BE49-F238E27FC236}">
                <a16:creationId xmlns:a16="http://schemas.microsoft.com/office/drawing/2014/main" id="{F0D0E684-8677-4424-BF43-0B181B7420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B4AE1-413A-47D4-92AE-3895269281C8}"/>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161767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D2DD-B9D8-461B-B896-0F83C995AE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17F94-AEDB-4D7D-863C-1897DC2DBB5F}"/>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4" name="Footer Placeholder 3">
            <a:extLst>
              <a:ext uri="{FF2B5EF4-FFF2-40B4-BE49-F238E27FC236}">
                <a16:creationId xmlns:a16="http://schemas.microsoft.com/office/drawing/2014/main" id="{33FF252F-FBFF-4009-A3FA-2EF91AB065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D7D1B6-60B6-4D63-9A34-02592E99DC3E}"/>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300985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710C0-CC22-4E52-971C-6D004FBA04C8}"/>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3" name="Footer Placeholder 2">
            <a:extLst>
              <a:ext uri="{FF2B5EF4-FFF2-40B4-BE49-F238E27FC236}">
                <a16:creationId xmlns:a16="http://schemas.microsoft.com/office/drawing/2014/main" id="{AFF23C51-6535-4F7B-B2AD-2FEBEA01BD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309673-0624-41FD-AA0D-EDC0A6A25DDD}"/>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277371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7A2D-5DBE-4D72-A623-C81EF4A86ACF}"/>
              </a:ext>
            </a:extLst>
          </p:cNvPr>
          <p:cNvSpPr>
            <a:spLocks noGrp="1"/>
          </p:cNvSpPr>
          <p:nvPr>
            <p:ph type="title"/>
          </p:nvPr>
        </p:nvSpPr>
        <p:spPr>
          <a:xfrm>
            <a:off x="839788" y="457200"/>
            <a:ext cx="3932237" cy="1600200"/>
          </a:xfrm>
        </p:spPr>
        <p:txBody>
          <a:bodyPr anchor="b">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20FDA509-1F25-40F5-A8F1-1D86E00F3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4D99A8-E322-4026-8E9A-B5CCC9F744C0}"/>
              </a:ext>
            </a:extLst>
          </p:cNvPr>
          <p:cNvSpPr>
            <a:spLocks noGrp="1"/>
          </p:cNvSpPr>
          <p:nvPr>
            <p:ph type="body" sz="half" idx="2"/>
          </p:nvPr>
        </p:nvSpPr>
        <p:spPr>
          <a:xfrm>
            <a:off x="839788"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C6219-72FC-497B-BC2D-B692FB238151}"/>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6" name="Footer Placeholder 5">
            <a:extLst>
              <a:ext uri="{FF2B5EF4-FFF2-40B4-BE49-F238E27FC236}">
                <a16:creationId xmlns:a16="http://schemas.microsoft.com/office/drawing/2014/main" id="{BC8DE889-424C-441A-93A0-9D865DD46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8891B-5FF3-4415-819E-50F29A711049}"/>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258594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1D96-0841-4DE0-936C-45D2AF9F1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DD9146-B396-485C-A4E1-49073FA81A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87DA93-EDB0-47F9-85B9-0953A0703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C1CFEB-2652-457F-94CC-18CB854AA4E1}"/>
              </a:ext>
            </a:extLst>
          </p:cNvPr>
          <p:cNvSpPr>
            <a:spLocks noGrp="1"/>
          </p:cNvSpPr>
          <p:nvPr>
            <p:ph type="dt" sz="half" idx="10"/>
          </p:nvPr>
        </p:nvSpPr>
        <p:spPr/>
        <p:txBody>
          <a:bodyPr/>
          <a:lstStyle/>
          <a:p>
            <a:fld id="{DC89C139-D143-4B96-9D55-5AFA9B989A33}" type="datetimeFigureOut">
              <a:rPr lang="en-US" smtClean="0"/>
              <a:t>2/8/2021</a:t>
            </a:fld>
            <a:endParaRPr lang="en-US"/>
          </a:p>
        </p:txBody>
      </p:sp>
      <p:sp>
        <p:nvSpPr>
          <p:cNvPr id="6" name="Footer Placeholder 5">
            <a:extLst>
              <a:ext uri="{FF2B5EF4-FFF2-40B4-BE49-F238E27FC236}">
                <a16:creationId xmlns:a16="http://schemas.microsoft.com/office/drawing/2014/main" id="{A53CB72F-7516-4F2A-9E59-AA596E0E9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0923C6-E1D2-4CDB-B79B-1C2328D692A6}"/>
              </a:ext>
            </a:extLst>
          </p:cNvPr>
          <p:cNvSpPr>
            <a:spLocks noGrp="1"/>
          </p:cNvSpPr>
          <p:nvPr>
            <p:ph type="sldNum" sz="quarter" idx="12"/>
          </p:nvPr>
        </p:nvSpPr>
        <p:spPr/>
        <p:txBody>
          <a:bodyPr/>
          <a:lstStyle/>
          <a:p>
            <a:fld id="{00CBDA06-2DAD-48B0-B2D1-433AC0DC3963}" type="slidenum">
              <a:rPr lang="en-US" smtClean="0"/>
              <a:t>‹#›</a:t>
            </a:fld>
            <a:endParaRPr lang="en-US"/>
          </a:p>
        </p:txBody>
      </p:sp>
    </p:spTree>
    <p:extLst>
      <p:ext uri="{BB962C8B-B14F-4D97-AF65-F5344CB8AC3E}">
        <p14:creationId xmlns:p14="http://schemas.microsoft.com/office/powerpoint/2010/main" val="323501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F91F5-5299-46E7-A0DE-36F0AFCC9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05DE4F-4ACD-483C-8B0E-D5127DA64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A3361-7B57-4B7C-A039-8B0AFAFFE7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9C139-D143-4B96-9D55-5AFA9B989A33}" type="datetimeFigureOut">
              <a:rPr lang="en-US" smtClean="0"/>
              <a:t>2/8/2021</a:t>
            </a:fld>
            <a:endParaRPr lang="en-US"/>
          </a:p>
        </p:txBody>
      </p:sp>
      <p:sp>
        <p:nvSpPr>
          <p:cNvPr id="5" name="Footer Placeholder 4">
            <a:extLst>
              <a:ext uri="{FF2B5EF4-FFF2-40B4-BE49-F238E27FC236}">
                <a16:creationId xmlns:a16="http://schemas.microsoft.com/office/drawing/2014/main" id="{246CDD3B-CD02-48E1-BFCD-FA1D11FE9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1502F8-524D-4A3E-9CE4-594AAE983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BDA06-2DAD-48B0-B2D1-433AC0DC3963}" type="slidenum">
              <a:rPr lang="en-US" smtClean="0"/>
              <a:t>‹#›</a:t>
            </a:fld>
            <a:endParaRPr lang="en-US"/>
          </a:p>
        </p:txBody>
      </p:sp>
    </p:spTree>
    <p:extLst>
      <p:ext uri="{BB962C8B-B14F-4D97-AF65-F5344CB8AC3E}">
        <p14:creationId xmlns:p14="http://schemas.microsoft.com/office/powerpoint/2010/main" val="2189586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Arial Nova" panose="020B0504020202020204" pitchFamily="34"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dodskillbridge.usalearning.gov/industry-employers.htm" TargetMode="Externa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person, indoor&#10;&#10;Description automatically generated">
            <a:extLst>
              <a:ext uri="{FF2B5EF4-FFF2-40B4-BE49-F238E27FC236}">
                <a16:creationId xmlns:a16="http://schemas.microsoft.com/office/drawing/2014/main" id="{8E6CF98A-1716-4A4D-87AE-03BDCCA2551A}"/>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204187"/>
            <a:ext cx="12544148" cy="8362765"/>
          </a:xfrm>
          <a:prstGeom prst="rect">
            <a:avLst/>
          </a:prstGeom>
        </p:spPr>
      </p:pic>
      <p:sp>
        <p:nvSpPr>
          <p:cNvPr id="5" name="Title 4">
            <a:extLst>
              <a:ext uri="{FF2B5EF4-FFF2-40B4-BE49-F238E27FC236}">
                <a16:creationId xmlns:a16="http://schemas.microsoft.com/office/drawing/2014/main" id="{5D5EBB41-37D0-4D78-90E5-304CC3D0637D}"/>
              </a:ext>
            </a:extLst>
          </p:cNvPr>
          <p:cNvSpPr>
            <a:spLocks noGrp="1"/>
          </p:cNvSpPr>
          <p:nvPr>
            <p:ph type="ctrTitle"/>
          </p:nvPr>
        </p:nvSpPr>
        <p:spPr>
          <a:xfrm>
            <a:off x="1648287" y="1978741"/>
            <a:ext cx="9144000" cy="2900518"/>
          </a:xfrm>
        </p:spPr>
        <p:txBody>
          <a:bodyPr>
            <a:normAutofit/>
          </a:bodyPr>
          <a:lstStyle/>
          <a:p>
            <a:r>
              <a:rPr lang="en-US" sz="8800" dirty="0">
                <a:solidFill>
                  <a:srgbClr val="FFFFFF"/>
                </a:solidFill>
                <a:latin typeface="Arial Nova"/>
                <a:cs typeface="Times New Roman"/>
              </a:rPr>
              <a:t>CareerSource Okaloosa Walton</a:t>
            </a:r>
            <a:endParaRPr lang="en-US" sz="8800" dirty="0">
              <a:solidFill>
                <a:srgbClr val="FFFFFF"/>
              </a:solidFill>
              <a:latin typeface="Arial Nova" panose="020B0504020202020204" pitchFamily="34" charset="0"/>
            </a:endParaRPr>
          </a:p>
        </p:txBody>
      </p:sp>
    </p:spTree>
    <p:extLst>
      <p:ext uri="{BB962C8B-B14F-4D97-AF65-F5344CB8AC3E}">
        <p14:creationId xmlns:p14="http://schemas.microsoft.com/office/powerpoint/2010/main" val="28702048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0" y="0"/>
            <a:ext cx="12192000" cy="1375794"/>
          </a:xfrm>
          <a:solidFill>
            <a:srgbClr val="002B54"/>
          </a:solidFill>
          <a:ln>
            <a:solidFill>
              <a:schemeClr val="accent1"/>
            </a:solidFill>
          </a:ln>
        </p:spPr>
        <p:txBody>
          <a:bodyPr/>
          <a:lstStyle/>
          <a:p>
            <a:pPr algn="l"/>
            <a:r>
              <a:rPr lang="en-US">
                <a:solidFill>
                  <a:schemeClr val="bg1"/>
                </a:solidFill>
                <a:latin typeface="Arial Nova" panose="020B0504020202020204" pitchFamily="34" charset="0"/>
              </a:rPr>
              <a:t>   </a:t>
            </a:r>
          </a:p>
        </p:txBody>
      </p:sp>
      <p:sp>
        <p:nvSpPr>
          <p:cNvPr id="6" name="TextBox 5">
            <a:extLst>
              <a:ext uri="{FF2B5EF4-FFF2-40B4-BE49-F238E27FC236}">
                <a16:creationId xmlns:a16="http://schemas.microsoft.com/office/drawing/2014/main" id="{0E079F90-6E3B-429B-84EB-3CE7C841DC68}"/>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Training Funds</a:t>
            </a:r>
            <a:endParaRPr lang="en-US" sz="6600" b="1"/>
          </a:p>
        </p:txBody>
      </p:sp>
      <p:pic>
        <p:nvPicPr>
          <p:cNvPr id="10" name="Graphic 9" descr="Person eating">
            <a:extLst>
              <a:ext uri="{FF2B5EF4-FFF2-40B4-BE49-F238E27FC236}">
                <a16:creationId xmlns:a16="http://schemas.microsoft.com/office/drawing/2014/main" id="{FEC64D0E-C933-487F-B8EA-E61BCEEDD2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pic>
        <p:nvPicPr>
          <p:cNvPr id="7" name="Graphic 6" descr="Soldier">
            <a:extLst>
              <a:ext uri="{FF2B5EF4-FFF2-40B4-BE49-F238E27FC236}">
                <a16:creationId xmlns:a16="http://schemas.microsoft.com/office/drawing/2014/main" id="{21E6DFBA-00F3-45FB-B863-9326F808A0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787" y="3181592"/>
            <a:ext cx="1156722" cy="1156722"/>
          </a:xfrm>
          <a:prstGeom prst="rect">
            <a:avLst/>
          </a:prstGeom>
        </p:spPr>
      </p:pic>
      <p:sp>
        <p:nvSpPr>
          <p:cNvPr id="26" name="TextBox 25">
            <a:extLst>
              <a:ext uri="{FF2B5EF4-FFF2-40B4-BE49-F238E27FC236}">
                <a16:creationId xmlns:a16="http://schemas.microsoft.com/office/drawing/2014/main" id="{EF7F1CA3-7465-487D-9FC9-31327F5A0BE6}"/>
              </a:ext>
            </a:extLst>
          </p:cNvPr>
          <p:cNvSpPr txBox="1"/>
          <p:nvPr/>
        </p:nvSpPr>
        <p:spPr>
          <a:xfrm>
            <a:off x="4225771" y="2185596"/>
            <a:ext cx="7726520" cy="4462760"/>
          </a:xfrm>
          <a:prstGeom prst="rect">
            <a:avLst/>
          </a:prstGeom>
          <a:noFill/>
        </p:spPr>
        <p:txBody>
          <a:bodyPr wrap="square" rtlCol="0" anchor="t">
            <a:spAutoFit/>
          </a:bodyPr>
          <a:lstStyle/>
          <a:p>
            <a:pPr marL="285750" indent="-285750">
              <a:buFont typeface="Arial" panose="020B0604020202020204" pitchFamily="34" charset="0"/>
              <a:buChar char="•"/>
            </a:pPr>
            <a:r>
              <a:rPr lang="en-US" sz="2000" b="1" dirty="0">
                <a:solidFill>
                  <a:srgbClr val="002B54"/>
                </a:solidFill>
                <a:latin typeface="Arial Nova" panose="020B0504020202020204" pitchFamily="34" charset="0"/>
                <a:cs typeface="Calibri" panose="020F0502020204030204"/>
              </a:rPr>
              <a:t>Funded through CareerSource Florida</a:t>
            </a:r>
          </a:p>
          <a:p>
            <a:endParaRPr lang="en-US" sz="1200" b="1" dirty="0">
              <a:solidFill>
                <a:srgbClr val="002B54"/>
              </a:solidFill>
              <a:latin typeface="Arial Nova" panose="020B0504020202020204" pitchFamily="34" charset="0"/>
              <a:cs typeface="Calibri" panose="020F0502020204030204"/>
            </a:endParaRPr>
          </a:p>
          <a:p>
            <a:pPr marL="285750" indent="-285750">
              <a:buFont typeface="Arial" panose="020B0604020202020204" pitchFamily="34" charset="0"/>
              <a:buChar char="•"/>
            </a:pPr>
            <a:r>
              <a:rPr lang="en-US" sz="2000" b="1" dirty="0">
                <a:solidFill>
                  <a:srgbClr val="002B54"/>
                </a:solidFill>
                <a:latin typeface="Arial Nova" panose="020B0504020202020204" pitchFamily="34" charset="0"/>
              </a:rPr>
              <a:t>The Quick Response Training program provides grant funding for customized, skills-based curriculum development and training, through partial reimbursement, to </a:t>
            </a:r>
            <a:r>
              <a:rPr lang="en-US" sz="2000" b="1" i="1" u="sng" dirty="0">
                <a:solidFill>
                  <a:srgbClr val="002B54"/>
                </a:solidFill>
                <a:latin typeface="Arial Nova" panose="020B0504020202020204" pitchFamily="34" charset="0"/>
              </a:rPr>
              <a:t>new or expanding businesses </a:t>
            </a:r>
            <a:r>
              <a:rPr lang="en-US" sz="2000" b="1" dirty="0">
                <a:solidFill>
                  <a:srgbClr val="002B54"/>
                </a:solidFill>
                <a:latin typeface="Arial Nova" panose="020B0504020202020204" pitchFamily="34" charset="0"/>
              </a:rPr>
              <a:t>in Florida’s targeted industries</a:t>
            </a:r>
          </a:p>
          <a:p>
            <a:endParaRPr lang="en-US" sz="1200" b="1" dirty="0">
              <a:solidFill>
                <a:srgbClr val="002B54"/>
              </a:solidFill>
              <a:latin typeface="Arial Nova" panose="020B0504020202020204" pitchFamily="34" charset="0"/>
            </a:endParaRPr>
          </a:p>
          <a:p>
            <a:pPr marL="285750" indent="-285750">
              <a:buFont typeface="Arial" panose="020B0604020202020204" pitchFamily="34" charset="0"/>
              <a:buChar char="•"/>
            </a:pPr>
            <a:r>
              <a:rPr lang="en-US" sz="2000" b="1" dirty="0">
                <a:solidFill>
                  <a:srgbClr val="002B54"/>
                </a:solidFill>
                <a:latin typeface="Arial Nova" panose="020B0504020202020204" pitchFamily="34" charset="0"/>
              </a:rPr>
              <a:t>Typically, Quick Response Training includes the following reimbursable expenses: </a:t>
            </a:r>
          </a:p>
          <a:p>
            <a:pPr marL="742950" lvl="1" indent="-285750">
              <a:buFont typeface="Arial" panose="020B0604020202020204" pitchFamily="34" charset="0"/>
              <a:buChar char="•"/>
            </a:pPr>
            <a:r>
              <a:rPr lang="en-US" sz="2000" b="1" dirty="0">
                <a:solidFill>
                  <a:srgbClr val="002B54"/>
                </a:solidFill>
                <a:latin typeface="Arial Nova" panose="020B0504020202020204" pitchFamily="34" charset="0"/>
              </a:rPr>
              <a:t>A portion of instructors’/trainers’ salaries</a:t>
            </a:r>
          </a:p>
          <a:p>
            <a:pPr marL="742950" lvl="1" indent="-285750">
              <a:buFont typeface="Arial" panose="020B0604020202020204" pitchFamily="34" charset="0"/>
              <a:buChar char="•"/>
            </a:pPr>
            <a:r>
              <a:rPr lang="en-US" sz="2000" b="1" dirty="0">
                <a:solidFill>
                  <a:srgbClr val="002B54"/>
                </a:solidFill>
                <a:latin typeface="Arial Nova" panose="020B0504020202020204" pitchFamily="34" charset="0"/>
              </a:rPr>
              <a:t>Curriculum development,</a:t>
            </a:r>
          </a:p>
          <a:p>
            <a:pPr marL="742950" lvl="1" indent="-285750">
              <a:buFont typeface="Arial" panose="020B0604020202020204" pitchFamily="34" charset="0"/>
              <a:buChar char="•"/>
            </a:pPr>
            <a:r>
              <a:rPr lang="en-US" sz="2000" b="1" dirty="0">
                <a:solidFill>
                  <a:srgbClr val="002B54"/>
                </a:solidFill>
                <a:latin typeface="Arial Nova" panose="020B0504020202020204" pitchFamily="34" charset="0"/>
              </a:rPr>
              <a:t>Textbooks/manuals,</a:t>
            </a:r>
          </a:p>
          <a:p>
            <a:pPr marL="742950" lvl="1" indent="-285750">
              <a:buFont typeface="Arial" panose="020B0604020202020204" pitchFamily="34" charset="0"/>
              <a:buChar char="•"/>
            </a:pPr>
            <a:r>
              <a:rPr lang="en-US" sz="2000" b="1" dirty="0">
                <a:solidFill>
                  <a:srgbClr val="002B54"/>
                </a:solidFill>
                <a:latin typeface="Arial Nova" panose="020B0504020202020204" pitchFamily="34" charset="0"/>
              </a:rPr>
              <a:t>Customized, skills based online training,</a:t>
            </a:r>
          </a:p>
          <a:p>
            <a:pPr marL="742950" lvl="1" indent="-285750">
              <a:buFont typeface="Arial" panose="020B0604020202020204" pitchFamily="34" charset="0"/>
              <a:buChar char="•"/>
            </a:pPr>
            <a:r>
              <a:rPr lang="en-US" sz="2000" b="1" dirty="0">
                <a:solidFill>
                  <a:srgbClr val="002B54"/>
                </a:solidFill>
                <a:latin typeface="Arial Nova" panose="020B0504020202020204" pitchFamily="34" charset="0"/>
              </a:rPr>
              <a:t>Travel for trainers or trainees and other costs. </a:t>
            </a:r>
          </a:p>
        </p:txBody>
      </p:sp>
      <p:sp>
        <p:nvSpPr>
          <p:cNvPr id="8" name="TextBox 7">
            <a:extLst>
              <a:ext uri="{FF2B5EF4-FFF2-40B4-BE49-F238E27FC236}">
                <a16:creationId xmlns:a16="http://schemas.microsoft.com/office/drawing/2014/main" id="{03A81471-C47D-48DE-98C7-347C62E729EB}"/>
              </a:ext>
            </a:extLst>
          </p:cNvPr>
          <p:cNvSpPr txBox="1"/>
          <p:nvPr/>
        </p:nvSpPr>
        <p:spPr>
          <a:xfrm>
            <a:off x="616887" y="1486917"/>
            <a:ext cx="10826968" cy="923330"/>
          </a:xfrm>
          <a:prstGeom prst="rect">
            <a:avLst/>
          </a:prstGeom>
          <a:noFill/>
        </p:spPr>
        <p:txBody>
          <a:bodyPr wrap="square" rtlCol="0">
            <a:spAutoFit/>
          </a:bodyPr>
          <a:lstStyle/>
          <a:p>
            <a:pPr algn="ctr"/>
            <a:r>
              <a:rPr lang="en-US" sz="3600" b="1" dirty="0">
                <a:solidFill>
                  <a:srgbClr val="002B54"/>
                </a:solidFill>
                <a:latin typeface="Arial Nova" panose="020B0504020202020204" pitchFamily="34" charset="0"/>
                <a:cs typeface="Calibri" panose="020F0502020204030204"/>
              </a:rPr>
              <a:t>QUICK RESPONSE TRAINING</a:t>
            </a:r>
          </a:p>
          <a:p>
            <a:pPr algn="ctr"/>
            <a:endParaRPr lang="en-US" dirty="0"/>
          </a:p>
        </p:txBody>
      </p:sp>
      <p:pic>
        <p:nvPicPr>
          <p:cNvPr id="4" name="Graphic 3" descr="Teacher with solid fill">
            <a:extLst>
              <a:ext uri="{FF2B5EF4-FFF2-40B4-BE49-F238E27FC236}">
                <a16:creationId xmlns:a16="http://schemas.microsoft.com/office/drawing/2014/main" id="{1804D9E5-423B-4B7A-A3F5-826C653F86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2123" y="2417945"/>
            <a:ext cx="2541202" cy="2541202"/>
          </a:xfrm>
          <a:prstGeom prst="rect">
            <a:avLst/>
          </a:prstGeom>
        </p:spPr>
      </p:pic>
    </p:spTree>
    <p:extLst>
      <p:ext uri="{BB962C8B-B14F-4D97-AF65-F5344CB8AC3E}">
        <p14:creationId xmlns:p14="http://schemas.microsoft.com/office/powerpoint/2010/main" val="250434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0" y="0"/>
            <a:ext cx="12192000" cy="1375794"/>
          </a:xfrm>
          <a:solidFill>
            <a:srgbClr val="002B54"/>
          </a:solidFill>
          <a:ln>
            <a:solidFill>
              <a:schemeClr val="accent1"/>
            </a:solidFill>
          </a:ln>
        </p:spPr>
        <p:txBody>
          <a:bodyPr/>
          <a:lstStyle/>
          <a:p>
            <a:pPr algn="l"/>
            <a:r>
              <a:rPr lang="en-US">
                <a:solidFill>
                  <a:schemeClr val="bg1"/>
                </a:solidFill>
                <a:latin typeface="Arial Nova" panose="020B0504020202020204" pitchFamily="34" charset="0"/>
              </a:rPr>
              <a:t>   </a:t>
            </a:r>
          </a:p>
        </p:txBody>
      </p:sp>
      <p:sp>
        <p:nvSpPr>
          <p:cNvPr id="6" name="TextBox 5">
            <a:extLst>
              <a:ext uri="{FF2B5EF4-FFF2-40B4-BE49-F238E27FC236}">
                <a16:creationId xmlns:a16="http://schemas.microsoft.com/office/drawing/2014/main" id="{0E079F90-6E3B-429B-84EB-3CE7C841DC68}"/>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Training Funds</a:t>
            </a:r>
            <a:endParaRPr lang="en-US" sz="6600" b="1"/>
          </a:p>
        </p:txBody>
      </p:sp>
      <p:pic>
        <p:nvPicPr>
          <p:cNvPr id="10" name="Graphic 9" descr="Person eating">
            <a:extLst>
              <a:ext uri="{FF2B5EF4-FFF2-40B4-BE49-F238E27FC236}">
                <a16:creationId xmlns:a16="http://schemas.microsoft.com/office/drawing/2014/main" id="{FEC64D0E-C933-487F-B8EA-E61BCEEDD2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pic>
        <p:nvPicPr>
          <p:cNvPr id="7" name="Graphic 6" descr="Soldier">
            <a:extLst>
              <a:ext uri="{FF2B5EF4-FFF2-40B4-BE49-F238E27FC236}">
                <a16:creationId xmlns:a16="http://schemas.microsoft.com/office/drawing/2014/main" id="{21E6DFBA-00F3-45FB-B863-9326F808A0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787" y="3181592"/>
            <a:ext cx="1156722" cy="1156722"/>
          </a:xfrm>
          <a:prstGeom prst="rect">
            <a:avLst/>
          </a:prstGeom>
        </p:spPr>
      </p:pic>
      <p:sp>
        <p:nvSpPr>
          <p:cNvPr id="26" name="TextBox 25">
            <a:extLst>
              <a:ext uri="{FF2B5EF4-FFF2-40B4-BE49-F238E27FC236}">
                <a16:creationId xmlns:a16="http://schemas.microsoft.com/office/drawing/2014/main" id="{EF7F1CA3-7465-487D-9FC9-31327F5A0BE6}"/>
              </a:ext>
            </a:extLst>
          </p:cNvPr>
          <p:cNvSpPr txBox="1"/>
          <p:nvPr/>
        </p:nvSpPr>
        <p:spPr>
          <a:xfrm>
            <a:off x="5140009" y="2804064"/>
            <a:ext cx="6609204" cy="366254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solidFill>
                  <a:srgbClr val="002B54"/>
                </a:solidFill>
                <a:latin typeface="Arial Nova" panose="020B0504020202020204" pitchFamily="34" charset="0"/>
              </a:rPr>
              <a:t>Provides grant funding for continuing education and training of incumbent employees at </a:t>
            </a:r>
            <a:r>
              <a:rPr lang="en-US" sz="2000" b="1" i="1" u="sng" dirty="0">
                <a:solidFill>
                  <a:srgbClr val="002B54"/>
                </a:solidFill>
                <a:latin typeface="Arial Nova" panose="020B0504020202020204" pitchFamily="34" charset="0"/>
              </a:rPr>
              <a:t>existing</a:t>
            </a:r>
            <a:r>
              <a:rPr lang="en-US" sz="2000" b="1" dirty="0">
                <a:solidFill>
                  <a:srgbClr val="002B54"/>
                </a:solidFill>
                <a:latin typeface="Arial Nova" panose="020B0504020202020204" pitchFamily="34" charset="0"/>
              </a:rPr>
              <a:t> Florida businesses. </a:t>
            </a:r>
          </a:p>
          <a:p>
            <a:endParaRPr lang="en-US" sz="1200" b="1" dirty="0">
              <a:solidFill>
                <a:srgbClr val="002B54"/>
              </a:solidFill>
              <a:latin typeface="Arial Nova" panose="020B0504020202020204" pitchFamily="34" charset="0"/>
            </a:endParaRPr>
          </a:p>
          <a:p>
            <a:pPr marL="285750" indent="-285750">
              <a:buFont typeface="Arial" panose="020B0604020202020204" pitchFamily="34" charset="0"/>
              <a:buChar char="•"/>
            </a:pPr>
            <a:r>
              <a:rPr lang="en-US" sz="2000" b="1" dirty="0">
                <a:solidFill>
                  <a:srgbClr val="002B54"/>
                </a:solidFill>
                <a:latin typeface="Arial Nova"/>
              </a:rPr>
              <a:t>Companies may receive a reimbursement rate up to 50 percent.</a:t>
            </a:r>
          </a:p>
          <a:p>
            <a:endParaRPr lang="en-US" sz="1200" b="1" dirty="0">
              <a:solidFill>
                <a:srgbClr val="002B54"/>
              </a:solidFill>
              <a:latin typeface="Arial Nova"/>
              <a:cs typeface="Calibri" panose="020F0502020204030204"/>
            </a:endParaRPr>
          </a:p>
          <a:p>
            <a:pPr marL="285750" indent="-285750">
              <a:buFont typeface="Arial" panose="020B0604020202020204" pitchFamily="34" charset="0"/>
              <a:buChar char="•"/>
            </a:pPr>
            <a:r>
              <a:rPr lang="en-US" sz="2000" b="1" dirty="0">
                <a:solidFill>
                  <a:srgbClr val="002B54"/>
                </a:solidFill>
                <a:latin typeface="Arial Nova"/>
              </a:rPr>
              <a:t>Tuition/training/course cost and/or instructors’ wages capped at:</a:t>
            </a:r>
          </a:p>
          <a:p>
            <a:pPr marL="742950" lvl="1" indent="-285750">
              <a:buFont typeface="Arial" panose="020B0604020202020204" pitchFamily="34" charset="0"/>
              <a:buChar char="•"/>
            </a:pPr>
            <a:r>
              <a:rPr lang="en-US" sz="2000" b="1" dirty="0">
                <a:solidFill>
                  <a:srgbClr val="002B54"/>
                </a:solidFill>
                <a:latin typeface="Arial Nova" panose="020B0504020202020204" pitchFamily="34" charset="0"/>
              </a:rPr>
              <a:t>$35/hour for company employees delivering the training,</a:t>
            </a:r>
          </a:p>
          <a:p>
            <a:pPr marL="742950" lvl="1" indent="-285750">
              <a:buFont typeface="Arial" panose="020B0604020202020204" pitchFamily="34" charset="0"/>
              <a:buChar char="•"/>
            </a:pPr>
            <a:r>
              <a:rPr lang="en-US" sz="2000" b="1" dirty="0">
                <a:solidFill>
                  <a:srgbClr val="002B54"/>
                </a:solidFill>
                <a:latin typeface="Arial Nova" panose="020B0504020202020204" pitchFamily="34" charset="0"/>
              </a:rPr>
              <a:t>$200/instructor hour for vendor training</a:t>
            </a:r>
          </a:p>
        </p:txBody>
      </p:sp>
      <p:sp>
        <p:nvSpPr>
          <p:cNvPr id="3" name="TextBox 2">
            <a:extLst>
              <a:ext uri="{FF2B5EF4-FFF2-40B4-BE49-F238E27FC236}">
                <a16:creationId xmlns:a16="http://schemas.microsoft.com/office/drawing/2014/main" id="{37D5FFA7-461A-47A4-B52F-6F3572080831}"/>
              </a:ext>
            </a:extLst>
          </p:cNvPr>
          <p:cNvSpPr txBox="1"/>
          <p:nvPr/>
        </p:nvSpPr>
        <p:spPr>
          <a:xfrm>
            <a:off x="616887" y="1486917"/>
            <a:ext cx="10826968" cy="1477328"/>
          </a:xfrm>
          <a:prstGeom prst="rect">
            <a:avLst/>
          </a:prstGeom>
          <a:noFill/>
        </p:spPr>
        <p:txBody>
          <a:bodyPr wrap="square" rtlCol="0">
            <a:spAutoFit/>
          </a:bodyPr>
          <a:lstStyle/>
          <a:p>
            <a:pPr algn="ctr"/>
            <a:r>
              <a:rPr lang="en-US" sz="3600" b="1" dirty="0">
                <a:solidFill>
                  <a:srgbClr val="002B54"/>
                </a:solidFill>
                <a:latin typeface="Arial Nova" panose="020B0504020202020204" pitchFamily="34" charset="0"/>
                <a:cs typeface="Calibri" panose="020F0502020204030204"/>
              </a:rPr>
              <a:t>INCUMBENT WORKER TRAINING (IWT)/ EMPLOYED WORKER TRAINING (EWT)</a:t>
            </a:r>
          </a:p>
          <a:p>
            <a:endParaRPr lang="en-US" dirty="0"/>
          </a:p>
        </p:txBody>
      </p:sp>
      <p:pic>
        <p:nvPicPr>
          <p:cNvPr id="5" name="Graphic 4" descr="Business Growth with solid fill">
            <a:extLst>
              <a:ext uri="{FF2B5EF4-FFF2-40B4-BE49-F238E27FC236}">
                <a16:creationId xmlns:a16="http://schemas.microsoft.com/office/drawing/2014/main" id="{B4DAB80A-F414-44B4-AB74-5CB831B5D4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28853" y="3207123"/>
            <a:ext cx="2471622" cy="2471622"/>
          </a:xfrm>
          <a:prstGeom prst="rect">
            <a:avLst/>
          </a:prstGeom>
        </p:spPr>
      </p:pic>
    </p:spTree>
    <p:extLst>
      <p:ext uri="{BB962C8B-B14F-4D97-AF65-F5344CB8AC3E}">
        <p14:creationId xmlns:p14="http://schemas.microsoft.com/office/powerpoint/2010/main" val="46641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0" y="0"/>
            <a:ext cx="12192000" cy="1375794"/>
          </a:xfrm>
          <a:solidFill>
            <a:srgbClr val="002B54"/>
          </a:solidFill>
          <a:ln>
            <a:solidFill>
              <a:schemeClr val="accent1"/>
            </a:solidFill>
          </a:ln>
        </p:spPr>
        <p:txBody>
          <a:bodyPr/>
          <a:lstStyle/>
          <a:p>
            <a:pPr algn="l"/>
            <a:r>
              <a:rPr lang="en-US">
                <a:solidFill>
                  <a:schemeClr val="bg1"/>
                </a:solidFill>
                <a:latin typeface="Arial Nova" panose="020B0504020202020204" pitchFamily="34" charset="0"/>
              </a:rPr>
              <a:t>   </a:t>
            </a:r>
          </a:p>
        </p:txBody>
      </p:sp>
      <p:sp>
        <p:nvSpPr>
          <p:cNvPr id="6" name="TextBox 5">
            <a:extLst>
              <a:ext uri="{FF2B5EF4-FFF2-40B4-BE49-F238E27FC236}">
                <a16:creationId xmlns:a16="http://schemas.microsoft.com/office/drawing/2014/main" id="{0E079F90-6E3B-429B-84EB-3CE7C841DC68}"/>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Training Funds</a:t>
            </a:r>
            <a:endParaRPr lang="en-US" sz="6600" b="1"/>
          </a:p>
        </p:txBody>
      </p:sp>
      <p:pic>
        <p:nvPicPr>
          <p:cNvPr id="10" name="Graphic 9" descr="Person eating">
            <a:extLst>
              <a:ext uri="{FF2B5EF4-FFF2-40B4-BE49-F238E27FC236}">
                <a16:creationId xmlns:a16="http://schemas.microsoft.com/office/drawing/2014/main" id="{FEC64D0E-C933-487F-B8EA-E61BCEEDD2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26" name="TextBox 25">
            <a:extLst>
              <a:ext uri="{FF2B5EF4-FFF2-40B4-BE49-F238E27FC236}">
                <a16:creationId xmlns:a16="http://schemas.microsoft.com/office/drawing/2014/main" id="{EF7F1CA3-7465-487D-9FC9-31327F5A0BE6}"/>
              </a:ext>
            </a:extLst>
          </p:cNvPr>
          <p:cNvSpPr txBox="1"/>
          <p:nvPr/>
        </p:nvSpPr>
        <p:spPr>
          <a:xfrm>
            <a:off x="5305755" y="2424187"/>
            <a:ext cx="6609204" cy="3847207"/>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r>
              <a:rPr lang="en-US" sz="2000" b="1" i="0" dirty="0">
                <a:solidFill>
                  <a:srgbClr val="002B54"/>
                </a:solidFill>
                <a:effectLst/>
                <a:latin typeface="Arial Nova"/>
              </a:rPr>
              <a:t>Provides knowledge or skills essential to the full and adequate performance of the job. </a:t>
            </a:r>
            <a:r>
              <a:rPr lang="en-US" sz="2000" b="1" i="1" u="sng" dirty="0">
                <a:solidFill>
                  <a:srgbClr val="002B54"/>
                </a:solidFill>
                <a:effectLst/>
                <a:latin typeface="Arial Nova"/>
              </a:rPr>
              <a:t>Candidate must meet eligibility requirements cannot begin employment until OJT contract and registration are complete.</a:t>
            </a:r>
          </a:p>
          <a:p>
            <a:endParaRPr lang="en-US" sz="1200" b="1" dirty="0">
              <a:solidFill>
                <a:srgbClr val="002B54"/>
              </a:solidFill>
              <a:latin typeface="Arial Nova"/>
            </a:endParaRPr>
          </a:p>
          <a:p>
            <a:pPr marL="285750" indent="-285750" algn="l">
              <a:buFont typeface="Arial" panose="020B0604020202020204" pitchFamily="34" charset="0"/>
              <a:buChar char="•"/>
            </a:pPr>
            <a:r>
              <a:rPr lang="en-US" sz="2000" b="1" i="0" dirty="0">
                <a:solidFill>
                  <a:srgbClr val="002B54"/>
                </a:solidFill>
                <a:effectLst/>
                <a:latin typeface="Arial Nova"/>
              </a:rPr>
              <a:t>Provides reimbursements to the employer of up to 50% of the wage rate of the participant to off-set the costs of providing training and the additional supervision related to the training of a new hire.</a:t>
            </a:r>
          </a:p>
          <a:p>
            <a:endParaRPr lang="en-US" sz="1200" b="1" dirty="0">
              <a:solidFill>
                <a:srgbClr val="002B54"/>
              </a:solidFill>
              <a:latin typeface="Arial Nova"/>
            </a:endParaRPr>
          </a:p>
          <a:p>
            <a:pPr marL="285750" indent="-285750" algn="l">
              <a:buFont typeface="Arial" panose="020B0604020202020204" pitchFamily="34" charset="0"/>
              <a:buChar char="•"/>
            </a:pPr>
            <a:r>
              <a:rPr lang="en-US" sz="2000" b="1" i="0" dirty="0">
                <a:solidFill>
                  <a:srgbClr val="002B54"/>
                </a:solidFill>
                <a:effectLst/>
                <a:latin typeface="Arial Nova"/>
              </a:rPr>
              <a:t>Duration of training is dependent on the occupation skill gap.</a:t>
            </a:r>
          </a:p>
        </p:txBody>
      </p:sp>
      <p:sp>
        <p:nvSpPr>
          <p:cNvPr id="11" name="TextBox 10">
            <a:extLst>
              <a:ext uri="{FF2B5EF4-FFF2-40B4-BE49-F238E27FC236}">
                <a16:creationId xmlns:a16="http://schemas.microsoft.com/office/drawing/2014/main" id="{6DA11D75-BC88-4708-9E73-3AE2F4028624}"/>
              </a:ext>
            </a:extLst>
          </p:cNvPr>
          <p:cNvSpPr txBox="1"/>
          <p:nvPr/>
        </p:nvSpPr>
        <p:spPr>
          <a:xfrm>
            <a:off x="3045759" y="1528946"/>
            <a:ext cx="6100482" cy="646331"/>
          </a:xfrm>
          <a:prstGeom prst="rect">
            <a:avLst/>
          </a:prstGeom>
          <a:noFill/>
        </p:spPr>
        <p:txBody>
          <a:bodyPr wrap="square">
            <a:spAutoFit/>
          </a:bodyPr>
          <a:lstStyle/>
          <a:p>
            <a:r>
              <a:rPr lang="en-US" sz="3600" b="1" dirty="0">
                <a:solidFill>
                  <a:srgbClr val="002B54"/>
                </a:solidFill>
                <a:latin typeface="Arial Nova" panose="020B0504020202020204" pitchFamily="34" charset="0"/>
                <a:cs typeface="Calibri" panose="020F0502020204030204"/>
              </a:rPr>
              <a:t>ON THE JOB TRAINING</a:t>
            </a:r>
          </a:p>
        </p:txBody>
      </p:sp>
      <p:pic>
        <p:nvPicPr>
          <p:cNvPr id="5" name="Graphic 4" descr="Two Men with solid fill">
            <a:extLst>
              <a:ext uri="{FF2B5EF4-FFF2-40B4-BE49-F238E27FC236}">
                <a16:creationId xmlns:a16="http://schemas.microsoft.com/office/drawing/2014/main" id="{8EF194BA-368A-4026-B57B-8FB097E6E2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4131" y="2961068"/>
            <a:ext cx="1833944" cy="1833944"/>
          </a:xfrm>
          <a:prstGeom prst="rect">
            <a:avLst/>
          </a:prstGeom>
        </p:spPr>
      </p:pic>
      <p:pic>
        <p:nvPicPr>
          <p:cNvPr id="13" name="Graphic 12" descr="Man with solid fill">
            <a:extLst>
              <a:ext uri="{FF2B5EF4-FFF2-40B4-BE49-F238E27FC236}">
                <a16:creationId xmlns:a16="http://schemas.microsoft.com/office/drawing/2014/main" id="{D4B51C39-614D-4282-992C-B00462FE77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201" y="3084568"/>
            <a:ext cx="1566156" cy="1566156"/>
          </a:xfrm>
          <a:prstGeom prst="rect">
            <a:avLst/>
          </a:prstGeom>
        </p:spPr>
      </p:pic>
    </p:spTree>
    <p:extLst>
      <p:ext uri="{BB962C8B-B14F-4D97-AF65-F5344CB8AC3E}">
        <p14:creationId xmlns:p14="http://schemas.microsoft.com/office/powerpoint/2010/main" val="43889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0" y="0"/>
            <a:ext cx="12192000" cy="1375794"/>
          </a:xfrm>
          <a:solidFill>
            <a:srgbClr val="002B54"/>
          </a:solidFill>
          <a:ln>
            <a:solidFill>
              <a:schemeClr val="accent1"/>
            </a:solidFill>
          </a:ln>
        </p:spPr>
        <p:txBody>
          <a:bodyPr/>
          <a:lstStyle/>
          <a:p>
            <a:pPr algn="l"/>
            <a:r>
              <a:rPr lang="en-US">
                <a:solidFill>
                  <a:schemeClr val="bg1"/>
                </a:solidFill>
                <a:latin typeface="Arial Nova" panose="020B0504020202020204" pitchFamily="34" charset="0"/>
              </a:rPr>
              <a:t>   </a:t>
            </a:r>
          </a:p>
        </p:txBody>
      </p:sp>
      <p:sp>
        <p:nvSpPr>
          <p:cNvPr id="6" name="TextBox 5">
            <a:extLst>
              <a:ext uri="{FF2B5EF4-FFF2-40B4-BE49-F238E27FC236}">
                <a16:creationId xmlns:a16="http://schemas.microsoft.com/office/drawing/2014/main" id="{0E079F90-6E3B-429B-84EB-3CE7C841DC68}"/>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Training Funds</a:t>
            </a:r>
            <a:endParaRPr lang="en-US" sz="6600" b="1"/>
          </a:p>
        </p:txBody>
      </p:sp>
      <p:pic>
        <p:nvPicPr>
          <p:cNvPr id="10" name="Graphic 9" descr="Person eating">
            <a:extLst>
              <a:ext uri="{FF2B5EF4-FFF2-40B4-BE49-F238E27FC236}">
                <a16:creationId xmlns:a16="http://schemas.microsoft.com/office/drawing/2014/main" id="{FEC64D0E-C933-487F-B8EA-E61BCEEDD2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26" name="TextBox 25">
            <a:extLst>
              <a:ext uri="{FF2B5EF4-FFF2-40B4-BE49-F238E27FC236}">
                <a16:creationId xmlns:a16="http://schemas.microsoft.com/office/drawing/2014/main" id="{EF7F1CA3-7465-487D-9FC9-31327F5A0BE6}"/>
              </a:ext>
            </a:extLst>
          </p:cNvPr>
          <p:cNvSpPr txBox="1"/>
          <p:nvPr/>
        </p:nvSpPr>
        <p:spPr>
          <a:xfrm>
            <a:off x="5305755" y="2424187"/>
            <a:ext cx="6609204" cy="3247043"/>
          </a:xfrm>
          <a:prstGeom prst="rect">
            <a:avLst/>
          </a:prstGeom>
          <a:noFill/>
        </p:spPr>
        <p:txBody>
          <a:bodyPr wrap="square" lIns="91440" tIns="45720" rIns="91440" bIns="45720" rtlCol="0" anchor="t">
            <a:spAutoFit/>
          </a:bodyPr>
          <a:lstStyle/>
          <a:p>
            <a:pPr marL="285750" indent="-285750" defTabSz="914400" eaLnBrk="1" hangingPunct="1">
              <a:lnSpc>
                <a:spcPct val="90000"/>
              </a:lnSpc>
              <a:spcBef>
                <a:spcPts val="1000"/>
              </a:spcBef>
              <a:buFont typeface="Arial"/>
              <a:buChar char="•"/>
            </a:pPr>
            <a:r>
              <a:rPr lang="en-US" sz="2000" b="1" dirty="0">
                <a:solidFill>
                  <a:srgbClr val="002B54"/>
                </a:solidFill>
                <a:latin typeface="Arial Nova"/>
              </a:rPr>
              <a:t>The Veterans Florida Workforce  Grant is available to Florida businesses seeking to </a:t>
            </a:r>
            <a:r>
              <a:rPr lang="en-US" sz="2000" b="1" i="1" u="sng" dirty="0">
                <a:solidFill>
                  <a:srgbClr val="002B54"/>
                </a:solidFill>
                <a:latin typeface="Arial Nova"/>
              </a:rPr>
              <a:t>train and hire military veterans</a:t>
            </a:r>
            <a:r>
              <a:rPr lang="en-US" sz="2000" b="1" i="1" dirty="0">
                <a:solidFill>
                  <a:srgbClr val="002B54"/>
                </a:solidFill>
                <a:latin typeface="Arial Nova"/>
              </a:rPr>
              <a:t>.  </a:t>
            </a:r>
          </a:p>
          <a:p>
            <a:pPr marL="285750" indent="-285750" defTabSz="914400" eaLnBrk="1" hangingPunct="1">
              <a:lnSpc>
                <a:spcPct val="90000"/>
              </a:lnSpc>
              <a:spcBef>
                <a:spcPts val="1000"/>
              </a:spcBef>
              <a:buFont typeface="Arial"/>
              <a:buChar char="•"/>
            </a:pPr>
            <a:r>
              <a:rPr lang="en-US" sz="2000" b="1" dirty="0">
                <a:solidFill>
                  <a:srgbClr val="002B54"/>
                </a:solidFill>
                <a:latin typeface="Arial Nova"/>
              </a:rPr>
              <a:t>The program helps businesses meet workforce demands in a competitive environment by facilitating access to training and education in high-demand fields for veterans through matching training grants. </a:t>
            </a:r>
          </a:p>
          <a:p>
            <a:pPr marL="285750" indent="-285750" defTabSz="914400" eaLnBrk="1" hangingPunct="1">
              <a:lnSpc>
                <a:spcPct val="90000"/>
              </a:lnSpc>
              <a:spcBef>
                <a:spcPts val="1000"/>
              </a:spcBef>
              <a:buFont typeface="Arial"/>
              <a:buChar char="•"/>
            </a:pPr>
            <a:r>
              <a:rPr lang="en-US" sz="2000" b="1" dirty="0">
                <a:solidFill>
                  <a:srgbClr val="002B54"/>
                </a:solidFill>
                <a:latin typeface="Arial Nova"/>
              </a:rPr>
              <a:t>Matches up to $8,000.00 per full-time veteran.</a:t>
            </a:r>
          </a:p>
          <a:p>
            <a:pPr marL="285750" indent="-285750" defTabSz="914400" eaLnBrk="1" hangingPunct="1">
              <a:lnSpc>
                <a:spcPct val="90000"/>
              </a:lnSpc>
              <a:spcBef>
                <a:spcPts val="1000"/>
              </a:spcBef>
              <a:buFont typeface="Arial"/>
              <a:buChar char="•"/>
            </a:pPr>
            <a:r>
              <a:rPr lang="en-US" sz="2000" b="1" dirty="0">
                <a:solidFill>
                  <a:srgbClr val="002B54"/>
                </a:solidFill>
                <a:latin typeface="Arial Nova"/>
              </a:rPr>
              <a:t>Senate Bill 586 ISO DoD SkillBridge initiative. </a:t>
            </a:r>
          </a:p>
        </p:txBody>
      </p:sp>
      <p:sp>
        <p:nvSpPr>
          <p:cNvPr id="11" name="TextBox 10">
            <a:extLst>
              <a:ext uri="{FF2B5EF4-FFF2-40B4-BE49-F238E27FC236}">
                <a16:creationId xmlns:a16="http://schemas.microsoft.com/office/drawing/2014/main" id="{6DA11D75-BC88-4708-9E73-3AE2F4028624}"/>
              </a:ext>
            </a:extLst>
          </p:cNvPr>
          <p:cNvSpPr txBox="1"/>
          <p:nvPr/>
        </p:nvSpPr>
        <p:spPr>
          <a:xfrm>
            <a:off x="3045759" y="1528946"/>
            <a:ext cx="6100482" cy="646331"/>
          </a:xfrm>
          <a:prstGeom prst="rect">
            <a:avLst/>
          </a:prstGeom>
          <a:noFill/>
        </p:spPr>
        <p:txBody>
          <a:bodyPr wrap="square">
            <a:spAutoFit/>
          </a:bodyPr>
          <a:lstStyle/>
          <a:p>
            <a:r>
              <a:rPr lang="en-US" sz="3600" b="1" dirty="0">
                <a:solidFill>
                  <a:srgbClr val="002B54"/>
                </a:solidFill>
                <a:latin typeface="Arial Nova" panose="020B0504020202020204" pitchFamily="34" charset="0"/>
                <a:cs typeface="Calibri" panose="020F0502020204030204"/>
              </a:rPr>
              <a:t>VETERANS FLORIDA</a:t>
            </a:r>
          </a:p>
        </p:txBody>
      </p:sp>
      <p:pic>
        <p:nvPicPr>
          <p:cNvPr id="9" name="Picture 3" descr="Z:\Board Staff\Linda\logo\vetslogo[1].png">
            <a:extLst>
              <a:ext uri="{FF2B5EF4-FFF2-40B4-BE49-F238E27FC236}">
                <a16:creationId xmlns:a16="http://schemas.microsoft.com/office/drawing/2014/main" id="{97B7C795-ED0D-4059-9A12-EFF4EB58D4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947" y="3383104"/>
            <a:ext cx="3513686" cy="92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9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965200" y="965200"/>
            <a:ext cx="10261600" cy="3564869"/>
          </a:xfrm>
        </p:spPr>
        <p:txBody>
          <a:bodyPr>
            <a:normAutofit/>
          </a:bodyPr>
          <a:lstStyle/>
          <a:p>
            <a:pPr algn="l"/>
            <a:r>
              <a:rPr lang="en-US" sz="11500">
                <a:ln w="22225">
                  <a:solidFill>
                    <a:schemeClr val="tx1"/>
                  </a:solidFill>
                  <a:miter lim="800000"/>
                </a:ln>
                <a:noFill/>
                <a:latin typeface="Arial Nova" panose="020B0504020202020204" pitchFamily="34" charset="0"/>
              </a:rPr>
              <a:t>   </a:t>
            </a:r>
          </a:p>
        </p:txBody>
      </p:sp>
      <p:pic>
        <p:nvPicPr>
          <p:cNvPr id="5" name="Picture 4" descr="A picture containing text, person, indoor, ceiling&#10;&#10;Description automatically generated">
            <a:extLst>
              <a:ext uri="{FF2B5EF4-FFF2-40B4-BE49-F238E27FC236}">
                <a16:creationId xmlns:a16="http://schemas.microsoft.com/office/drawing/2014/main" id="{7F606630-BA33-44EE-9744-17D6C26A866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4644" y="-685143"/>
            <a:ext cx="12447036" cy="8298790"/>
          </a:xfrm>
          <a:prstGeom prst="rect">
            <a:avLst/>
          </a:prstGeom>
        </p:spPr>
      </p:pic>
      <p:sp>
        <p:nvSpPr>
          <p:cNvPr id="11" name="Title 4">
            <a:extLst>
              <a:ext uri="{FF2B5EF4-FFF2-40B4-BE49-F238E27FC236}">
                <a16:creationId xmlns:a16="http://schemas.microsoft.com/office/drawing/2014/main" id="{53A9B99B-B726-44D5-8D5E-9E4A948C0878}"/>
              </a:ext>
            </a:extLst>
          </p:cNvPr>
          <p:cNvSpPr txBox="1">
            <a:spLocks/>
          </p:cNvSpPr>
          <p:nvPr/>
        </p:nvSpPr>
        <p:spPr>
          <a:xfrm>
            <a:off x="1586144" y="629444"/>
            <a:ext cx="9144000" cy="29005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Arial Nova" panose="020B0504020202020204" pitchFamily="34" charset="0"/>
                <a:ea typeface="+mj-ea"/>
                <a:cs typeface="Times New Roman" panose="02020603050405020304" pitchFamily="18" charset="0"/>
              </a:defRPr>
            </a:lvl1pPr>
          </a:lstStyle>
          <a:p>
            <a:pPr>
              <a:spcAft>
                <a:spcPts val="600"/>
              </a:spcAft>
            </a:pPr>
            <a:r>
              <a:rPr lang="en-US" sz="8800" dirty="0">
                <a:solidFill>
                  <a:srgbClr val="FFFFFF"/>
                </a:solidFill>
                <a:latin typeface="Arial Nova"/>
                <a:cs typeface="Times New Roman"/>
              </a:rPr>
              <a:t>DoD SkillBridge</a:t>
            </a:r>
            <a:endParaRPr lang="en-US" sz="8800" dirty="0">
              <a:solidFill>
                <a:srgbClr val="FFFFFF"/>
              </a:solidFill>
            </a:endParaRPr>
          </a:p>
        </p:txBody>
      </p:sp>
    </p:spTree>
    <p:extLst>
      <p:ext uri="{BB962C8B-B14F-4D97-AF65-F5344CB8AC3E}">
        <p14:creationId xmlns:p14="http://schemas.microsoft.com/office/powerpoint/2010/main" val="247735801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0" y="0"/>
            <a:ext cx="12192000" cy="1375794"/>
          </a:xfrm>
          <a:solidFill>
            <a:srgbClr val="002B54"/>
          </a:solidFill>
          <a:ln>
            <a:solidFill>
              <a:schemeClr val="accent1"/>
            </a:solidFill>
          </a:ln>
        </p:spPr>
        <p:txBody>
          <a:bodyPr/>
          <a:lstStyle/>
          <a:p>
            <a:pPr algn="l"/>
            <a:r>
              <a:rPr lang="en-US">
                <a:solidFill>
                  <a:schemeClr val="bg1"/>
                </a:solidFill>
                <a:latin typeface="Arial Nova" panose="020B0504020202020204" pitchFamily="34" charset="0"/>
              </a:rPr>
              <a:t>   </a:t>
            </a:r>
          </a:p>
        </p:txBody>
      </p:sp>
      <p:sp>
        <p:nvSpPr>
          <p:cNvPr id="6" name="TextBox 5">
            <a:extLst>
              <a:ext uri="{FF2B5EF4-FFF2-40B4-BE49-F238E27FC236}">
                <a16:creationId xmlns:a16="http://schemas.microsoft.com/office/drawing/2014/main" id="{0E079F90-6E3B-429B-84EB-3CE7C841DC68}"/>
              </a:ext>
            </a:extLst>
          </p:cNvPr>
          <p:cNvSpPr txBox="1"/>
          <p:nvPr/>
        </p:nvSpPr>
        <p:spPr>
          <a:xfrm>
            <a:off x="411061" y="153152"/>
            <a:ext cx="10570617" cy="1107996"/>
          </a:xfrm>
          <a:prstGeom prst="rect">
            <a:avLst/>
          </a:prstGeom>
          <a:noFill/>
        </p:spPr>
        <p:txBody>
          <a:bodyPr wrap="square" rtlCol="0">
            <a:spAutoFit/>
          </a:bodyPr>
          <a:lstStyle/>
          <a:p>
            <a:r>
              <a:rPr lang="en-US" sz="6600" b="1" dirty="0">
                <a:solidFill>
                  <a:schemeClr val="bg1"/>
                </a:solidFill>
                <a:latin typeface="Arial Nova" panose="020B0504020202020204" pitchFamily="34" charset="0"/>
              </a:rPr>
              <a:t>DoD SkillBridge</a:t>
            </a:r>
            <a:endParaRPr lang="en-US" sz="6600" b="1" dirty="0"/>
          </a:p>
        </p:txBody>
      </p:sp>
      <p:pic>
        <p:nvPicPr>
          <p:cNvPr id="10" name="Graphic 9" descr="Person eating">
            <a:extLst>
              <a:ext uri="{FF2B5EF4-FFF2-40B4-BE49-F238E27FC236}">
                <a16:creationId xmlns:a16="http://schemas.microsoft.com/office/drawing/2014/main" id="{FEC64D0E-C933-487F-B8EA-E61BCEEDD2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26" name="TextBox 25">
            <a:extLst>
              <a:ext uri="{FF2B5EF4-FFF2-40B4-BE49-F238E27FC236}">
                <a16:creationId xmlns:a16="http://schemas.microsoft.com/office/drawing/2014/main" id="{EF7F1CA3-7465-487D-9FC9-31327F5A0BE6}"/>
              </a:ext>
            </a:extLst>
          </p:cNvPr>
          <p:cNvSpPr txBox="1"/>
          <p:nvPr/>
        </p:nvSpPr>
        <p:spPr>
          <a:xfrm>
            <a:off x="411061" y="1528946"/>
            <a:ext cx="11503898" cy="4996240"/>
          </a:xfrm>
          <a:prstGeom prst="rect">
            <a:avLst/>
          </a:prstGeom>
          <a:noFill/>
        </p:spPr>
        <p:txBody>
          <a:bodyPr wrap="square" lIns="91440" tIns="45720" rIns="91440" bIns="45720" rtlCol="0" anchor="t">
            <a:spAutoFit/>
          </a:bodyPr>
          <a:lstStyle/>
          <a:p>
            <a:pPr marL="285750" indent="-285750" defTabSz="914400" eaLnBrk="1" hangingPunct="1">
              <a:lnSpc>
                <a:spcPct val="90000"/>
              </a:lnSpc>
              <a:spcBef>
                <a:spcPts val="1000"/>
              </a:spcBef>
              <a:buFont typeface="Arial"/>
              <a:buChar char="•"/>
            </a:pPr>
            <a:r>
              <a:rPr lang="en-US" sz="2000" b="1" dirty="0">
                <a:solidFill>
                  <a:srgbClr val="002B54"/>
                </a:solidFill>
                <a:latin typeface="Arial Nova"/>
              </a:rPr>
              <a:t>SkillBridge is an opportunity for Service members to gain valuable civilian work experience through specific industry training, apprenticeships, or internships during the last 180 days of military service prior to separation. </a:t>
            </a:r>
          </a:p>
          <a:p>
            <a:pPr marL="285750" indent="-285750" defTabSz="914400" eaLnBrk="1" hangingPunct="1">
              <a:lnSpc>
                <a:spcPct val="90000"/>
              </a:lnSpc>
              <a:spcBef>
                <a:spcPts val="1000"/>
              </a:spcBef>
              <a:buFont typeface="Arial"/>
              <a:buChar char="•"/>
            </a:pPr>
            <a:endParaRPr lang="en-US" sz="2000" b="1" dirty="0">
              <a:solidFill>
                <a:srgbClr val="002B54"/>
              </a:solidFill>
              <a:latin typeface="Arial Nova"/>
            </a:endParaRPr>
          </a:p>
          <a:p>
            <a:pPr marL="285750" indent="-285750" defTabSz="914400" eaLnBrk="1" hangingPunct="1">
              <a:lnSpc>
                <a:spcPct val="90000"/>
              </a:lnSpc>
              <a:spcBef>
                <a:spcPts val="1000"/>
              </a:spcBef>
              <a:buFont typeface="Arial"/>
              <a:buChar char="•"/>
            </a:pPr>
            <a:r>
              <a:rPr lang="en-US" sz="2000" b="1" dirty="0">
                <a:solidFill>
                  <a:srgbClr val="002B54"/>
                </a:solidFill>
                <a:latin typeface="Arial Nova"/>
              </a:rPr>
              <a:t>72 Transitioning Service Members have gained employment due to CSOW facilitated SkillBridge internship in the past 2 years. </a:t>
            </a:r>
          </a:p>
          <a:p>
            <a:pPr marL="285750" indent="-285750" defTabSz="914400" eaLnBrk="1" hangingPunct="1">
              <a:lnSpc>
                <a:spcPct val="90000"/>
              </a:lnSpc>
              <a:spcBef>
                <a:spcPts val="1000"/>
              </a:spcBef>
              <a:buFont typeface="Arial"/>
              <a:buChar char="•"/>
            </a:pPr>
            <a:endParaRPr lang="en-US" sz="2000" b="1" dirty="0">
              <a:solidFill>
                <a:srgbClr val="002B54"/>
              </a:solidFill>
              <a:latin typeface="Arial Nova"/>
            </a:endParaRPr>
          </a:p>
          <a:p>
            <a:pPr marL="285750" indent="-285750" defTabSz="914400" eaLnBrk="1" hangingPunct="1">
              <a:lnSpc>
                <a:spcPct val="90000"/>
              </a:lnSpc>
              <a:spcBef>
                <a:spcPts val="1000"/>
              </a:spcBef>
              <a:buFont typeface="Arial"/>
              <a:buChar char="•"/>
            </a:pPr>
            <a:r>
              <a:rPr lang="en-US" sz="2000" b="1" dirty="0">
                <a:solidFill>
                  <a:srgbClr val="002B54"/>
                </a:solidFill>
                <a:latin typeface="Arial Nova"/>
              </a:rPr>
              <a:t>Currently working with over 40 TSMs stationed across the world who are looking for internships in Okaloosa and Walton counties.</a:t>
            </a:r>
          </a:p>
          <a:p>
            <a:pPr marL="285750" indent="-285750" defTabSz="914400" eaLnBrk="1" hangingPunct="1">
              <a:lnSpc>
                <a:spcPct val="90000"/>
              </a:lnSpc>
              <a:spcBef>
                <a:spcPts val="1000"/>
              </a:spcBef>
              <a:buFont typeface="Arial"/>
              <a:buChar char="•"/>
            </a:pPr>
            <a:endParaRPr lang="en-US" sz="2000" b="1" dirty="0">
              <a:solidFill>
                <a:srgbClr val="002B54"/>
              </a:solidFill>
              <a:latin typeface="Arial Nova"/>
            </a:endParaRPr>
          </a:p>
          <a:p>
            <a:pPr marL="285750" indent="-285750" defTabSz="914400" eaLnBrk="1" hangingPunct="1">
              <a:lnSpc>
                <a:spcPct val="90000"/>
              </a:lnSpc>
              <a:spcBef>
                <a:spcPts val="1000"/>
              </a:spcBef>
              <a:buFont typeface="Arial"/>
              <a:buChar char="•"/>
            </a:pPr>
            <a:r>
              <a:rPr lang="en-US" sz="2000" b="1" dirty="0">
                <a:solidFill>
                  <a:srgbClr val="002B54"/>
                </a:solidFill>
                <a:latin typeface="Arial Nova"/>
              </a:rPr>
              <a:t>Employment is not promised through participation, but there must be a high probability of post-service employment.</a:t>
            </a:r>
          </a:p>
          <a:p>
            <a:pPr marL="285750" indent="-285750" defTabSz="914400" eaLnBrk="1" hangingPunct="1">
              <a:lnSpc>
                <a:spcPct val="90000"/>
              </a:lnSpc>
              <a:spcBef>
                <a:spcPts val="1000"/>
              </a:spcBef>
              <a:buFont typeface="Arial"/>
              <a:buChar char="•"/>
            </a:pPr>
            <a:endParaRPr lang="en-US" sz="2000" b="1" dirty="0">
              <a:solidFill>
                <a:srgbClr val="002B54"/>
              </a:solidFill>
              <a:latin typeface="Arial Nova"/>
            </a:endParaRPr>
          </a:p>
          <a:p>
            <a:pPr marL="285750" indent="-285750" defTabSz="914400" eaLnBrk="1" hangingPunct="1">
              <a:lnSpc>
                <a:spcPct val="90000"/>
              </a:lnSpc>
              <a:spcBef>
                <a:spcPts val="1000"/>
              </a:spcBef>
              <a:buFont typeface="Arial"/>
              <a:buChar char="•"/>
            </a:pPr>
            <a:r>
              <a:rPr lang="en-US" sz="2000" b="1" dirty="0">
                <a:solidFill>
                  <a:srgbClr val="002B54"/>
                </a:solidFill>
                <a:latin typeface="Arial Nova"/>
              </a:rPr>
              <a:t>Employers operating on a military installation must have a </a:t>
            </a:r>
            <a:r>
              <a:rPr lang="en-US" sz="2000" b="1" dirty="0">
                <a:solidFill>
                  <a:srgbClr val="002B54"/>
                </a:solidFill>
                <a:latin typeface="Arial Nova"/>
                <a:hlinkClick r:id="rId5"/>
              </a:rPr>
              <a:t>MOU</a:t>
            </a:r>
            <a:r>
              <a:rPr lang="en-US" sz="2000" b="1" dirty="0">
                <a:solidFill>
                  <a:srgbClr val="002B54"/>
                </a:solidFill>
                <a:latin typeface="Arial Nova"/>
              </a:rPr>
              <a:t> to participate. </a:t>
            </a:r>
          </a:p>
        </p:txBody>
      </p:sp>
    </p:spTree>
    <p:extLst>
      <p:ext uri="{BB962C8B-B14F-4D97-AF65-F5344CB8AC3E}">
        <p14:creationId xmlns:p14="http://schemas.microsoft.com/office/powerpoint/2010/main" val="14756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3B4AC22-8E6C-4AB5-A2EF-CD345D56C91D}"/>
              </a:ext>
            </a:extLst>
          </p:cNvPr>
          <p:cNvGraphicFramePr/>
          <p:nvPr>
            <p:extLst>
              <p:ext uri="{D42A27DB-BD31-4B8C-83A1-F6EECF244321}">
                <p14:modId xmlns:p14="http://schemas.microsoft.com/office/powerpoint/2010/main" val="3688284254"/>
              </p:ext>
            </p:extLst>
          </p:nvPr>
        </p:nvGraphicFramePr>
        <p:xfrm>
          <a:off x="269330" y="1425050"/>
          <a:ext cx="11109960" cy="543295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286B75F1-4CCE-4DE7-B3EC-C0EB03F7521C}"/>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Nova" panose="020B0504020202020204" pitchFamily="34" charset="0"/>
                <a:ea typeface="+mj-ea"/>
                <a:cs typeface="Times New Roman" panose="02020603050405020304" pitchFamily="18" charset="0"/>
              </a:defRPr>
            </a:lvl1pPr>
          </a:lstStyle>
          <a:p>
            <a:r>
              <a:rPr lang="en-US">
                <a:solidFill>
                  <a:schemeClr val="bg1"/>
                </a:solidFill>
              </a:rPr>
              <a:t>   </a:t>
            </a:r>
          </a:p>
        </p:txBody>
      </p:sp>
      <p:sp>
        <p:nvSpPr>
          <p:cNvPr id="8" name="TextBox 7">
            <a:extLst>
              <a:ext uri="{FF2B5EF4-FFF2-40B4-BE49-F238E27FC236}">
                <a16:creationId xmlns:a16="http://schemas.microsoft.com/office/drawing/2014/main" id="{C1FC2EAC-1A18-4646-8300-0ABC434DCD01}"/>
              </a:ext>
            </a:extLst>
          </p:cNvPr>
          <p:cNvSpPr txBox="1"/>
          <p:nvPr/>
        </p:nvSpPr>
        <p:spPr>
          <a:xfrm>
            <a:off x="411061" y="153152"/>
            <a:ext cx="10570617" cy="1107996"/>
          </a:xfrm>
          <a:prstGeom prst="rect">
            <a:avLst/>
          </a:prstGeom>
          <a:noFill/>
        </p:spPr>
        <p:txBody>
          <a:bodyPr wrap="square" rtlCol="0">
            <a:spAutoFit/>
          </a:bodyPr>
          <a:lstStyle/>
          <a:p>
            <a:r>
              <a:rPr lang="en-US" sz="6600" b="1" dirty="0">
                <a:solidFill>
                  <a:schemeClr val="bg1"/>
                </a:solidFill>
                <a:latin typeface="Arial Nova" panose="020B0504020202020204" pitchFamily="34" charset="0"/>
              </a:rPr>
              <a:t>DoD SkillBridge</a:t>
            </a:r>
            <a:endParaRPr lang="en-US" sz="6600" b="1" dirty="0"/>
          </a:p>
        </p:txBody>
      </p:sp>
      <p:sp>
        <p:nvSpPr>
          <p:cNvPr id="10" name="TextBox 9">
            <a:extLst>
              <a:ext uri="{FF2B5EF4-FFF2-40B4-BE49-F238E27FC236}">
                <a16:creationId xmlns:a16="http://schemas.microsoft.com/office/drawing/2014/main" id="{C05B91E4-77F0-4732-88A6-6423ECA76EE4}"/>
              </a:ext>
            </a:extLst>
          </p:cNvPr>
          <p:cNvSpPr txBox="1"/>
          <p:nvPr/>
        </p:nvSpPr>
        <p:spPr>
          <a:xfrm>
            <a:off x="411061" y="1528946"/>
            <a:ext cx="11503898" cy="1456809"/>
          </a:xfrm>
          <a:prstGeom prst="rect">
            <a:avLst/>
          </a:prstGeom>
          <a:noFill/>
        </p:spPr>
        <p:txBody>
          <a:bodyPr wrap="square" lIns="91440" tIns="45720" rIns="91440" bIns="45720" rtlCol="0" anchor="t">
            <a:spAutoFit/>
          </a:bodyPr>
          <a:lstStyle/>
          <a:p>
            <a:pPr marL="285750" indent="-285750">
              <a:lnSpc>
                <a:spcPct val="90000"/>
              </a:lnSpc>
              <a:spcBef>
                <a:spcPts val="1000"/>
              </a:spcBef>
              <a:buFont typeface="Arial"/>
              <a:buChar char="•"/>
            </a:pPr>
            <a:r>
              <a:rPr lang="en-US" sz="2000" b="1" dirty="0">
                <a:solidFill>
                  <a:srgbClr val="002B54"/>
                </a:solidFill>
                <a:latin typeface="Arial Nova"/>
              </a:rPr>
              <a:t>838 TSMs in Northwest Florida (Hurlburt Field/Eglin AFB) transitioning this calendar year in the following career fields:</a:t>
            </a:r>
          </a:p>
          <a:p>
            <a:pPr marL="285750" indent="-285750" defTabSz="914400" eaLnBrk="1" hangingPunct="1">
              <a:lnSpc>
                <a:spcPct val="90000"/>
              </a:lnSpc>
              <a:spcBef>
                <a:spcPts val="1000"/>
              </a:spcBef>
              <a:buFont typeface="Arial"/>
              <a:buChar char="•"/>
            </a:pPr>
            <a:endParaRPr lang="en-US" sz="2000" b="1" dirty="0">
              <a:solidFill>
                <a:srgbClr val="002B54"/>
              </a:solidFill>
              <a:latin typeface="Arial Nova"/>
            </a:endParaRPr>
          </a:p>
          <a:p>
            <a:pPr marL="285750" indent="-285750" defTabSz="914400" eaLnBrk="1" hangingPunct="1">
              <a:lnSpc>
                <a:spcPct val="90000"/>
              </a:lnSpc>
              <a:spcBef>
                <a:spcPts val="1000"/>
              </a:spcBef>
              <a:buFont typeface="Arial"/>
              <a:buChar char="•"/>
            </a:pPr>
            <a:endParaRPr lang="en-US" sz="2000" b="1" dirty="0">
              <a:solidFill>
                <a:srgbClr val="002B54"/>
              </a:solidFill>
              <a:latin typeface="Arial Nova"/>
            </a:endParaRPr>
          </a:p>
        </p:txBody>
      </p:sp>
      <p:sp>
        <p:nvSpPr>
          <p:cNvPr id="11" name="TextBox 10">
            <a:extLst>
              <a:ext uri="{FF2B5EF4-FFF2-40B4-BE49-F238E27FC236}">
                <a16:creationId xmlns:a16="http://schemas.microsoft.com/office/drawing/2014/main" id="{9A7D05A3-88BC-40BE-8718-CEAB1B93DC76}"/>
              </a:ext>
            </a:extLst>
          </p:cNvPr>
          <p:cNvSpPr txBox="1"/>
          <p:nvPr/>
        </p:nvSpPr>
        <p:spPr>
          <a:xfrm>
            <a:off x="344051" y="6263017"/>
            <a:ext cx="11503898" cy="1529650"/>
          </a:xfrm>
          <a:prstGeom prst="rect">
            <a:avLst/>
          </a:prstGeom>
          <a:noFill/>
        </p:spPr>
        <p:txBody>
          <a:bodyPr wrap="square" lIns="91440" tIns="45720" rIns="91440" bIns="45720" rtlCol="0" anchor="t">
            <a:spAutoFit/>
          </a:bodyPr>
          <a:lstStyle/>
          <a:p>
            <a:pPr algn="ctr">
              <a:lnSpc>
                <a:spcPct val="90000"/>
              </a:lnSpc>
              <a:spcBef>
                <a:spcPts val="1000"/>
              </a:spcBef>
            </a:pPr>
            <a:r>
              <a:rPr lang="en-US" sz="1400" b="1" i="1" dirty="0">
                <a:solidFill>
                  <a:srgbClr val="002B54"/>
                </a:solidFill>
                <a:latin typeface="Arial Nova"/>
              </a:rPr>
              <a:t>HURLBURT, EGLIN AND TYNDALL REPRESENT 67.58% OF FLORIDA’S VETERANS SEPARATING OR RETIRING  </a:t>
            </a:r>
          </a:p>
          <a:p>
            <a:pPr marL="285750" indent="-285750">
              <a:lnSpc>
                <a:spcPct val="90000"/>
              </a:lnSpc>
              <a:spcBef>
                <a:spcPts val="1000"/>
              </a:spcBef>
              <a:buFont typeface="Arial"/>
              <a:buChar char="•"/>
            </a:pPr>
            <a:endParaRPr lang="en-US" sz="2000" b="1" dirty="0">
              <a:solidFill>
                <a:srgbClr val="002B54"/>
              </a:solidFill>
              <a:latin typeface="Arial Nova"/>
            </a:endParaRPr>
          </a:p>
          <a:p>
            <a:pPr marL="285750" indent="-285750" defTabSz="914400" eaLnBrk="1" hangingPunct="1">
              <a:lnSpc>
                <a:spcPct val="90000"/>
              </a:lnSpc>
              <a:spcBef>
                <a:spcPts val="1000"/>
              </a:spcBef>
              <a:buFont typeface="Arial"/>
              <a:buChar char="•"/>
            </a:pPr>
            <a:endParaRPr lang="en-US" sz="2000" b="1" dirty="0">
              <a:solidFill>
                <a:srgbClr val="002B54"/>
              </a:solidFill>
              <a:latin typeface="Arial Nova"/>
            </a:endParaRPr>
          </a:p>
          <a:p>
            <a:pPr marL="285750" indent="-285750" defTabSz="914400" eaLnBrk="1" hangingPunct="1">
              <a:lnSpc>
                <a:spcPct val="90000"/>
              </a:lnSpc>
              <a:spcBef>
                <a:spcPts val="1000"/>
              </a:spcBef>
              <a:buFont typeface="Arial"/>
              <a:buChar char="•"/>
            </a:pPr>
            <a:endParaRPr lang="en-US" sz="2000" b="1" dirty="0">
              <a:solidFill>
                <a:srgbClr val="002B54"/>
              </a:solidFill>
              <a:latin typeface="Arial Nova"/>
            </a:endParaRPr>
          </a:p>
        </p:txBody>
      </p:sp>
    </p:spTree>
    <p:extLst>
      <p:ext uri="{BB962C8B-B14F-4D97-AF65-F5344CB8AC3E}">
        <p14:creationId xmlns:p14="http://schemas.microsoft.com/office/powerpoint/2010/main" val="409402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person&#10;&#10;Description automatically generated">
            <a:extLst>
              <a:ext uri="{FF2B5EF4-FFF2-40B4-BE49-F238E27FC236}">
                <a16:creationId xmlns:a16="http://schemas.microsoft.com/office/drawing/2014/main" id="{F49434A1-01D7-4810-88F8-3068A5BF9BC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635001"/>
            <a:ext cx="12192000" cy="8128000"/>
          </a:xfrm>
          <a:prstGeom prst="rect">
            <a:avLst/>
          </a:prstGeom>
        </p:spPr>
      </p:pic>
      <p:sp>
        <p:nvSpPr>
          <p:cNvPr id="5" name="Title 4">
            <a:extLst>
              <a:ext uri="{FF2B5EF4-FFF2-40B4-BE49-F238E27FC236}">
                <a16:creationId xmlns:a16="http://schemas.microsoft.com/office/drawing/2014/main" id="{5D5EBB41-37D0-4D78-90E5-304CC3D0637D}"/>
              </a:ext>
            </a:extLst>
          </p:cNvPr>
          <p:cNvSpPr>
            <a:spLocks noGrp="1"/>
          </p:cNvSpPr>
          <p:nvPr>
            <p:ph type="ctrTitle"/>
          </p:nvPr>
        </p:nvSpPr>
        <p:spPr>
          <a:xfrm>
            <a:off x="1586144" y="629444"/>
            <a:ext cx="9144000" cy="2900518"/>
          </a:xfrm>
        </p:spPr>
        <p:txBody>
          <a:bodyPr>
            <a:normAutofit/>
          </a:bodyPr>
          <a:lstStyle/>
          <a:p>
            <a:r>
              <a:rPr lang="en-US" sz="8800">
                <a:solidFill>
                  <a:srgbClr val="FFFFFF"/>
                </a:solidFill>
                <a:latin typeface="Arial Nova"/>
                <a:cs typeface="Times New Roman"/>
              </a:rPr>
              <a:t>The Value</a:t>
            </a:r>
            <a:endParaRPr lang="en-US" sz="8800">
              <a:solidFill>
                <a:srgbClr val="FFFFFF"/>
              </a:solidFill>
              <a:latin typeface="Arial Nova" panose="020B0504020202020204" pitchFamily="34" charset="0"/>
            </a:endParaRPr>
          </a:p>
        </p:txBody>
      </p:sp>
    </p:spTree>
    <p:extLst>
      <p:ext uri="{BB962C8B-B14F-4D97-AF65-F5344CB8AC3E}">
        <p14:creationId xmlns:p14="http://schemas.microsoft.com/office/powerpoint/2010/main" val="131472439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0" y="0"/>
            <a:ext cx="12192000" cy="1375794"/>
          </a:xfrm>
          <a:solidFill>
            <a:srgbClr val="002B54"/>
          </a:solidFill>
          <a:ln>
            <a:solidFill>
              <a:schemeClr val="accent1"/>
            </a:solidFill>
          </a:ln>
        </p:spPr>
        <p:txBody>
          <a:bodyPr/>
          <a:lstStyle/>
          <a:p>
            <a:pPr algn="l"/>
            <a:r>
              <a:rPr lang="en-US">
                <a:solidFill>
                  <a:schemeClr val="bg1"/>
                </a:solidFill>
                <a:latin typeface="Arial Nova" panose="020B0504020202020204" pitchFamily="34" charset="0"/>
              </a:rPr>
              <a:t>   </a:t>
            </a:r>
          </a:p>
        </p:txBody>
      </p:sp>
      <p:sp>
        <p:nvSpPr>
          <p:cNvPr id="6" name="TextBox 5">
            <a:extLst>
              <a:ext uri="{FF2B5EF4-FFF2-40B4-BE49-F238E27FC236}">
                <a16:creationId xmlns:a16="http://schemas.microsoft.com/office/drawing/2014/main" id="{0E079F90-6E3B-429B-84EB-3CE7C841DC68}"/>
              </a:ext>
            </a:extLst>
          </p:cNvPr>
          <p:cNvSpPr txBox="1"/>
          <p:nvPr/>
        </p:nvSpPr>
        <p:spPr>
          <a:xfrm>
            <a:off x="411061" y="153152"/>
            <a:ext cx="10570617" cy="1107996"/>
          </a:xfrm>
          <a:prstGeom prst="rect">
            <a:avLst/>
          </a:prstGeom>
          <a:noFill/>
        </p:spPr>
        <p:txBody>
          <a:bodyPr wrap="square" rtlCol="0" anchor="t">
            <a:spAutoFit/>
          </a:bodyPr>
          <a:lstStyle/>
          <a:p>
            <a:r>
              <a:rPr lang="en-US" sz="6600" b="1">
                <a:solidFill>
                  <a:schemeClr val="bg1"/>
                </a:solidFill>
                <a:latin typeface="Arial Nova"/>
              </a:rPr>
              <a:t>The Value </a:t>
            </a:r>
            <a:endParaRPr lang="en-US" sz="6600" b="1">
              <a:solidFill>
                <a:schemeClr val="bg1"/>
              </a:solidFill>
            </a:endParaRPr>
          </a:p>
        </p:txBody>
      </p:sp>
      <p:pic>
        <p:nvPicPr>
          <p:cNvPr id="9" name="Graphic 8" descr="Bar graph with upward trend">
            <a:extLst>
              <a:ext uri="{FF2B5EF4-FFF2-40B4-BE49-F238E27FC236}">
                <a16:creationId xmlns:a16="http://schemas.microsoft.com/office/drawing/2014/main" id="{56BA343F-9998-4CB0-9DBF-F9B3F653BB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3803" y="2550672"/>
            <a:ext cx="2146917" cy="2146917"/>
          </a:xfrm>
          <a:prstGeom prst="rect">
            <a:avLst/>
          </a:prstGeom>
        </p:spPr>
      </p:pic>
      <p:sp>
        <p:nvSpPr>
          <p:cNvPr id="11" name="Rectangle: Rounded Corners 10">
            <a:extLst>
              <a:ext uri="{FF2B5EF4-FFF2-40B4-BE49-F238E27FC236}">
                <a16:creationId xmlns:a16="http://schemas.microsoft.com/office/drawing/2014/main" id="{47CA3221-FC31-4E68-9F70-09B1E0D46762}"/>
              </a:ext>
            </a:extLst>
          </p:cNvPr>
          <p:cNvSpPr/>
          <p:nvPr/>
        </p:nvSpPr>
        <p:spPr>
          <a:xfrm>
            <a:off x="429586" y="1891625"/>
            <a:ext cx="2629115" cy="4674637"/>
          </a:xfrm>
          <a:prstGeom prst="roundRect">
            <a:avLst/>
          </a:prstGeom>
          <a:solidFill>
            <a:srgbClr val="0D76BD"/>
          </a:solidFill>
          <a:ln>
            <a:solidFill>
              <a:srgbClr val="0D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Universal Access">
            <a:extLst>
              <a:ext uri="{FF2B5EF4-FFF2-40B4-BE49-F238E27FC236}">
                <a16:creationId xmlns:a16="http://schemas.microsoft.com/office/drawing/2014/main" id="{8334F214-5B5D-4C57-AF96-D31FF75A8E4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172" y="2058256"/>
            <a:ext cx="984832" cy="984832"/>
          </a:xfrm>
          <a:prstGeom prst="rect">
            <a:avLst/>
          </a:prstGeom>
        </p:spPr>
      </p:pic>
      <p:pic>
        <p:nvPicPr>
          <p:cNvPr id="10" name="Graphic 9" descr="Person eating">
            <a:extLst>
              <a:ext uri="{FF2B5EF4-FFF2-40B4-BE49-F238E27FC236}">
                <a16:creationId xmlns:a16="http://schemas.microsoft.com/office/drawing/2014/main" id="{FEC64D0E-C933-487F-B8EA-E61BCEEDD27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887" y="4650724"/>
            <a:ext cx="1012058" cy="1012058"/>
          </a:xfrm>
          <a:prstGeom prst="rect">
            <a:avLst/>
          </a:prstGeom>
        </p:spPr>
      </p:pic>
      <p:pic>
        <p:nvPicPr>
          <p:cNvPr id="7" name="Graphic 6" descr="Soldier">
            <a:extLst>
              <a:ext uri="{FF2B5EF4-FFF2-40B4-BE49-F238E27FC236}">
                <a16:creationId xmlns:a16="http://schemas.microsoft.com/office/drawing/2014/main" id="{21E6DFBA-00F3-45FB-B863-9326F808A0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2787" y="3181592"/>
            <a:ext cx="1156722" cy="1156722"/>
          </a:xfrm>
          <a:prstGeom prst="rect">
            <a:avLst/>
          </a:prstGeom>
        </p:spPr>
      </p:pic>
      <p:pic>
        <p:nvPicPr>
          <p:cNvPr id="13" name="Graphic 12" descr="Factory">
            <a:extLst>
              <a:ext uri="{FF2B5EF4-FFF2-40B4-BE49-F238E27FC236}">
                <a16:creationId xmlns:a16="http://schemas.microsoft.com/office/drawing/2014/main" id="{1D7C6C2F-4753-4D98-AA31-1905C548E1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1044" y="1763955"/>
            <a:ext cx="3100595" cy="3100595"/>
          </a:xfrm>
          <a:prstGeom prst="rect">
            <a:avLst/>
          </a:prstGeom>
        </p:spPr>
      </p:pic>
      <p:sp>
        <p:nvSpPr>
          <p:cNvPr id="14" name="Arrow: Right 13">
            <a:extLst>
              <a:ext uri="{FF2B5EF4-FFF2-40B4-BE49-F238E27FC236}">
                <a16:creationId xmlns:a16="http://schemas.microsoft.com/office/drawing/2014/main" id="{F985E8D0-6B1A-47FD-B958-5483DB099D2B}"/>
              </a:ext>
            </a:extLst>
          </p:cNvPr>
          <p:cNvSpPr/>
          <p:nvPr/>
        </p:nvSpPr>
        <p:spPr>
          <a:xfrm>
            <a:off x="1164592" y="5526501"/>
            <a:ext cx="7934988" cy="844107"/>
          </a:xfrm>
          <a:prstGeom prst="rightArrow">
            <a:avLst/>
          </a:prstGeom>
          <a:solidFill>
            <a:srgbClr val="FDB913"/>
          </a:solidFill>
          <a:ln>
            <a:solidFill>
              <a:srgbClr val="FAA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B54"/>
                </a:solidFill>
                <a:latin typeface="Arial Nova" panose="020B0504020202020204" pitchFamily="34" charset="0"/>
              </a:rPr>
              <a:t>The Talent Pipeline:  Workforce as an asset for regional prosperity</a:t>
            </a:r>
          </a:p>
        </p:txBody>
      </p:sp>
      <p:pic>
        <p:nvPicPr>
          <p:cNvPr id="16" name="Graphic 15" descr="Pause">
            <a:extLst>
              <a:ext uri="{FF2B5EF4-FFF2-40B4-BE49-F238E27FC236}">
                <a16:creationId xmlns:a16="http://schemas.microsoft.com/office/drawing/2014/main" id="{7CD2605D-5FFD-4955-A5BB-5276EF06402D}"/>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5400000">
            <a:off x="6730428" y="3181592"/>
            <a:ext cx="914400" cy="914400"/>
          </a:xfrm>
          <a:prstGeom prst="rect">
            <a:avLst/>
          </a:prstGeom>
        </p:spPr>
      </p:pic>
      <p:sp>
        <p:nvSpPr>
          <p:cNvPr id="19" name="Arrow: Right 18">
            <a:extLst>
              <a:ext uri="{FF2B5EF4-FFF2-40B4-BE49-F238E27FC236}">
                <a16:creationId xmlns:a16="http://schemas.microsoft.com/office/drawing/2014/main" id="{6E85A28D-F967-4A0C-A170-7C2D3F57C367}"/>
              </a:ext>
            </a:extLst>
          </p:cNvPr>
          <p:cNvSpPr/>
          <p:nvPr/>
        </p:nvSpPr>
        <p:spPr>
          <a:xfrm>
            <a:off x="3448960" y="3299059"/>
            <a:ext cx="782788" cy="844106"/>
          </a:xfrm>
          <a:prstGeom prst="rightArrow">
            <a:avLst/>
          </a:prstGeom>
          <a:solidFill>
            <a:srgbClr val="FAA63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latin typeface="Arial Nova" panose="020B0504020202020204" pitchFamily="34" charset="0"/>
            </a:endParaRPr>
          </a:p>
        </p:txBody>
      </p:sp>
      <p:sp>
        <p:nvSpPr>
          <p:cNvPr id="20" name="TextBox 19">
            <a:extLst>
              <a:ext uri="{FF2B5EF4-FFF2-40B4-BE49-F238E27FC236}">
                <a16:creationId xmlns:a16="http://schemas.microsoft.com/office/drawing/2014/main" id="{6F499390-BDB0-49C6-89B1-EEFB8638AE6C}"/>
              </a:ext>
            </a:extLst>
          </p:cNvPr>
          <p:cNvSpPr txBox="1"/>
          <p:nvPr/>
        </p:nvSpPr>
        <p:spPr>
          <a:xfrm>
            <a:off x="1480840" y="3312938"/>
            <a:ext cx="1767546" cy="1138773"/>
          </a:xfrm>
          <a:prstGeom prst="rect">
            <a:avLst/>
          </a:prstGeom>
          <a:noFill/>
        </p:spPr>
        <p:txBody>
          <a:bodyPr wrap="square" rtlCol="0">
            <a:spAutoFit/>
          </a:bodyPr>
          <a:lstStyle/>
          <a:p>
            <a:pPr marL="171450" indent="-171450">
              <a:buFont typeface="Arial" panose="020B0604020202020204" pitchFamily="34" charset="0"/>
              <a:buChar char="•"/>
            </a:pPr>
            <a:r>
              <a:rPr lang="en-US" sz="1400" b="1" dirty="0">
                <a:solidFill>
                  <a:schemeClr val="bg1"/>
                </a:solidFill>
                <a:latin typeface="Arial Nova" panose="020B0504020202020204" pitchFamily="34" charset="0"/>
              </a:rPr>
              <a:t>Veterans</a:t>
            </a:r>
          </a:p>
          <a:p>
            <a:pPr marL="171450" indent="-171450">
              <a:buFont typeface="Arial" panose="020B0604020202020204" pitchFamily="34" charset="0"/>
              <a:buChar char="•"/>
            </a:pPr>
            <a:r>
              <a:rPr lang="en-US" sz="1400" b="1" dirty="0">
                <a:solidFill>
                  <a:schemeClr val="bg1"/>
                </a:solidFill>
                <a:latin typeface="Arial Nova" panose="020B0504020202020204" pitchFamily="34" charset="0"/>
              </a:rPr>
              <a:t>Military  Spouses</a:t>
            </a:r>
          </a:p>
          <a:p>
            <a:pPr marL="171450" indent="-171450">
              <a:buFont typeface="Arial" panose="020B0604020202020204" pitchFamily="34" charset="0"/>
              <a:buChar char="•"/>
            </a:pPr>
            <a:r>
              <a:rPr lang="en-US" sz="1400" b="1" dirty="0">
                <a:solidFill>
                  <a:schemeClr val="bg1"/>
                </a:solidFill>
                <a:latin typeface="Arial Nova" panose="020B0504020202020204" pitchFamily="34" charset="0"/>
              </a:rPr>
              <a:t>TSM</a:t>
            </a:r>
          </a:p>
          <a:p>
            <a:endParaRPr lang="en-US" sz="1200" b="1" dirty="0">
              <a:solidFill>
                <a:schemeClr val="bg1"/>
              </a:solidFill>
              <a:latin typeface="Arial Nova" panose="020B0504020202020204" pitchFamily="34" charset="0"/>
            </a:endParaRPr>
          </a:p>
        </p:txBody>
      </p:sp>
      <p:sp>
        <p:nvSpPr>
          <p:cNvPr id="21" name="TextBox 20">
            <a:extLst>
              <a:ext uri="{FF2B5EF4-FFF2-40B4-BE49-F238E27FC236}">
                <a16:creationId xmlns:a16="http://schemas.microsoft.com/office/drawing/2014/main" id="{CA2ECE44-9AE6-40CE-95AA-6B5CED5A3ABC}"/>
              </a:ext>
            </a:extLst>
          </p:cNvPr>
          <p:cNvSpPr txBox="1"/>
          <p:nvPr/>
        </p:nvSpPr>
        <p:spPr>
          <a:xfrm>
            <a:off x="1472116" y="2096374"/>
            <a:ext cx="1584010" cy="1138773"/>
          </a:xfrm>
          <a:prstGeom prst="rect">
            <a:avLst/>
          </a:prstGeom>
          <a:noFill/>
        </p:spPr>
        <p:txBody>
          <a:bodyPr wrap="square" rtlCol="0">
            <a:spAutoFit/>
          </a:bodyPr>
          <a:lstStyle/>
          <a:p>
            <a:pPr marL="171450" indent="-171450">
              <a:buFont typeface="Arial" panose="020B0604020202020204" pitchFamily="34" charset="0"/>
              <a:buChar char="•"/>
            </a:pPr>
            <a:r>
              <a:rPr lang="en-US" sz="1400" b="1" dirty="0">
                <a:solidFill>
                  <a:schemeClr val="bg1"/>
                </a:solidFill>
                <a:latin typeface="Arial Nova" panose="020B0504020202020204" pitchFamily="34" charset="0"/>
              </a:rPr>
              <a:t>Universal</a:t>
            </a:r>
          </a:p>
          <a:p>
            <a:pPr marL="171450" indent="-171450">
              <a:buFont typeface="Arial" panose="020B0604020202020204" pitchFamily="34" charset="0"/>
              <a:buChar char="•"/>
            </a:pPr>
            <a:r>
              <a:rPr lang="en-US" sz="1400" b="1" dirty="0">
                <a:solidFill>
                  <a:schemeClr val="bg1"/>
                </a:solidFill>
                <a:latin typeface="Arial Nova" panose="020B0504020202020204" pitchFamily="34" charset="0"/>
              </a:rPr>
              <a:t>Individual with Disability</a:t>
            </a:r>
          </a:p>
          <a:p>
            <a:pPr marL="171450" indent="-171450">
              <a:buFont typeface="Arial" panose="020B0604020202020204" pitchFamily="34" charset="0"/>
              <a:buChar char="•"/>
            </a:pPr>
            <a:r>
              <a:rPr lang="en-US" sz="1400" b="1" dirty="0">
                <a:solidFill>
                  <a:schemeClr val="bg1"/>
                </a:solidFill>
                <a:latin typeface="Arial Nova" panose="020B0504020202020204" pitchFamily="34" charset="0"/>
              </a:rPr>
              <a:t>RESEA</a:t>
            </a:r>
          </a:p>
          <a:p>
            <a:pPr marL="171450" indent="-171450">
              <a:buFont typeface="Arial" panose="020B0604020202020204" pitchFamily="34" charset="0"/>
              <a:buChar char="•"/>
            </a:pPr>
            <a:endParaRPr lang="en-US" sz="1200" b="1" dirty="0">
              <a:solidFill>
                <a:schemeClr val="bg1"/>
              </a:solidFill>
              <a:latin typeface="Arial Nova" panose="020B0504020202020204" pitchFamily="34" charset="0"/>
            </a:endParaRPr>
          </a:p>
        </p:txBody>
      </p:sp>
      <p:sp>
        <p:nvSpPr>
          <p:cNvPr id="22" name="TextBox 21">
            <a:extLst>
              <a:ext uri="{FF2B5EF4-FFF2-40B4-BE49-F238E27FC236}">
                <a16:creationId xmlns:a16="http://schemas.microsoft.com/office/drawing/2014/main" id="{77DAC589-0C9F-40B6-BA40-C36789C39DD2}"/>
              </a:ext>
            </a:extLst>
          </p:cNvPr>
          <p:cNvSpPr txBox="1"/>
          <p:nvPr/>
        </p:nvSpPr>
        <p:spPr>
          <a:xfrm>
            <a:off x="1460050" y="4537044"/>
            <a:ext cx="1767546" cy="1354217"/>
          </a:xfrm>
          <a:prstGeom prst="rect">
            <a:avLst/>
          </a:prstGeom>
          <a:noFill/>
        </p:spPr>
        <p:txBody>
          <a:bodyPr wrap="square" rtlCol="0" anchor="t">
            <a:spAutoFit/>
          </a:bodyPr>
          <a:lstStyle/>
          <a:p>
            <a:pPr marL="171450" indent="-171450">
              <a:buFont typeface="Arial" panose="020B0604020202020204" pitchFamily="34" charset="0"/>
              <a:buChar char="•"/>
            </a:pPr>
            <a:r>
              <a:rPr lang="en-US" sz="1400" b="1" dirty="0">
                <a:solidFill>
                  <a:schemeClr val="bg1"/>
                </a:solidFill>
                <a:latin typeface="Arial Nova"/>
              </a:rPr>
              <a:t>WIOA Adult/ Youth</a:t>
            </a:r>
          </a:p>
          <a:p>
            <a:pPr marL="171450" indent="-171450">
              <a:buFont typeface="Arial" panose="020B0604020202020204" pitchFamily="34" charset="0"/>
              <a:buChar char="•"/>
            </a:pPr>
            <a:r>
              <a:rPr lang="en-US" sz="1400" b="1" dirty="0">
                <a:solidFill>
                  <a:schemeClr val="bg1"/>
                </a:solidFill>
                <a:latin typeface="Arial Nova"/>
              </a:rPr>
              <a:t>Registered Apprenticeship Participants</a:t>
            </a:r>
          </a:p>
          <a:p>
            <a:endParaRPr lang="en-US" sz="1200" b="1" dirty="0">
              <a:solidFill>
                <a:schemeClr val="bg1"/>
              </a:solidFill>
              <a:latin typeface="Arial Nova" panose="020B0504020202020204" pitchFamily="34" charset="0"/>
            </a:endParaRPr>
          </a:p>
        </p:txBody>
      </p:sp>
      <p:sp>
        <p:nvSpPr>
          <p:cNvPr id="23" name="TextBox 22">
            <a:extLst>
              <a:ext uri="{FF2B5EF4-FFF2-40B4-BE49-F238E27FC236}">
                <a16:creationId xmlns:a16="http://schemas.microsoft.com/office/drawing/2014/main" id="{9F53012E-3BFD-4D21-AFC2-28382A3C0C50}"/>
              </a:ext>
            </a:extLst>
          </p:cNvPr>
          <p:cNvSpPr txBox="1"/>
          <p:nvPr/>
        </p:nvSpPr>
        <p:spPr>
          <a:xfrm>
            <a:off x="9720720" y="1793467"/>
            <a:ext cx="2396766" cy="4493538"/>
          </a:xfrm>
          <a:prstGeom prst="rect">
            <a:avLst/>
          </a:prstGeom>
          <a:noFill/>
        </p:spPr>
        <p:txBody>
          <a:bodyPr wrap="square" rtlCol="0">
            <a:spAutoFit/>
          </a:bodyPr>
          <a:lstStyle/>
          <a:p>
            <a:r>
              <a:rPr lang="en-US" sz="2400" b="1" dirty="0">
                <a:solidFill>
                  <a:srgbClr val="002B54"/>
                </a:solidFill>
                <a:latin typeface="Arial Nova" panose="020B0504020202020204" pitchFamily="34" charset="0"/>
              </a:rPr>
              <a:t>Value/Benefits:</a:t>
            </a:r>
          </a:p>
          <a:p>
            <a:endParaRPr lang="en-US" b="1" dirty="0">
              <a:solidFill>
                <a:srgbClr val="002B54"/>
              </a:solidFill>
              <a:latin typeface="Arial Nova" panose="020B0504020202020204" pitchFamily="34" charset="0"/>
            </a:endParaRPr>
          </a:p>
          <a:p>
            <a:pPr marL="285750" indent="-285750">
              <a:buFont typeface="Arial" panose="020B0604020202020204" pitchFamily="34" charset="0"/>
              <a:buChar char="•"/>
            </a:pPr>
            <a:r>
              <a:rPr lang="en-US" b="1" dirty="0">
                <a:solidFill>
                  <a:srgbClr val="002B54"/>
                </a:solidFill>
                <a:latin typeface="Arial Nova" panose="020B0504020202020204" pitchFamily="34" charset="0"/>
              </a:rPr>
              <a:t>Reduce Hire Cost</a:t>
            </a:r>
          </a:p>
          <a:p>
            <a:endParaRPr lang="en-US" b="1" dirty="0">
              <a:solidFill>
                <a:srgbClr val="002B54"/>
              </a:solidFill>
              <a:latin typeface="Arial Nova" panose="020B0504020202020204" pitchFamily="34" charset="0"/>
            </a:endParaRPr>
          </a:p>
          <a:p>
            <a:pPr marL="285750" indent="-285750">
              <a:buFont typeface="Arial" panose="020B0604020202020204" pitchFamily="34" charset="0"/>
              <a:buChar char="•"/>
            </a:pPr>
            <a:r>
              <a:rPr lang="en-US" b="1" dirty="0">
                <a:solidFill>
                  <a:srgbClr val="002B54"/>
                </a:solidFill>
                <a:latin typeface="Arial Nova" panose="020B0504020202020204" pitchFamily="34" charset="0"/>
              </a:rPr>
              <a:t>Increase Retention</a:t>
            </a:r>
          </a:p>
          <a:p>
            <a:endParaRPr lang="en-US" b="1" dirty="0">
              <a:solidFill>
                <a:srgbClr val="002B54"/>
              </a:solidFill>
              <a:latin typeface="Arial Nova" panose="020B0504020202020204" pitchFamily="34" charset="0"/>
            </a:endParaRPr>
          </a:p>
          <a:p>
            <a:pPr marL="285750" indent="-285750">
              <a:buFont typeface="Arial" panose="020B0604020202020204" pitchFamily="34" charset="0"/>
              <a:buChar char="•"/>
            </a:pPr>
            <a:r>
              <a:rPr lang="en-US" b="1" dirty="0">
                <a:solidFill>
                  <a:srgbClr val="002B54"/>
                </a:solidFill>
                <a:latin typeface="Arial Nova" panose="020B0504020202020204" pitchFamily="34" charset="0"/>
              </a:rPr>
              <a:t>Increase Productivity &amp; Performance</a:t>
            </a:r>
          </a:p>
          <a:p>
            <a:endParaRPr lang="en-US" b="1" dirty="0">
              <a:solidFill>
                <a:srgbClr val="002B54"/>
              </a:solidFill>
              <a:latin typeface="Arial Nova" panose="020B0504020202020204" pitchFamily="34" charset="0"/>
            </a:endParaRPr>
          </a:p>
          <a:p>
            <a:pPr marL="285750" indent="-285750">
              <a:buFont typeface="Arial" panose="020B0604020202020204" pitchFamily="34" charset="0"/>
              <a:buChar char="•"/>
            </a:pPr>
            <a:r>
              <a:rPr lang="en-US" b="1" dirty="0">
                <a:solidFill>
                  <a:srgbClr val="002B54"/>
                </a:solidFill>
                <a:latin typeface="Arial Nova" panose="020B0504020202020204" pitchFamily="34" charset="0"/>
              </a:rPr>
              <a:t>Minimize Turnover Rate</a:t>
            </a:r>
          </a:p>
          <a:p>
            <a:pPr marL="285750" indent="-285750">
              <a:buFont typeface="Arial" panose="020B0604020202020204" pitchFamily="34" charset="0"/>
              <a:buChar char="•"/>
            </a:pPr>
            <a:endParaRPr lang="en-US" sz="1400" dirty="0">
              <a:latin typeface="Arial Nova" panose="020B0504020202020204" pitchFamily="34" charset="0"/>
            </a:endParaRPr>
          </a:p>
          <a:p>
            <a:endParaRPr lang="en-US" sz="1400" b="1" dirty="0">
              <a:latin typeface="Arial Nova" panose="020B0504020202020204" pitchFamily="34" charset="0"/>
            </a:endParaRPr>
          </a:p>
          <a:p>
            <a:endParaRPr lang="en-US" dirty="0"/>
          </a:p>
        </p:txBody>
      </p:sp>
      <p:sp>
        <p:nvSpPr>
          <p:cNvPr id="25" name="Rectangle 24">
            <a:extLst>
              <a:ext uri="{FF2B5EF4-FFF2-40B4-BE49-F238E27FC236}">
                <a16:creationId xmlns:a16="http://schemas.microsoft.com/office/drawing/2014/main" id="{D3E4E0BF-2CBF-4D5D-8DC8-BC72B9137AA2}"/>
              </a:ext>
            </a:extLst>
          </p:cNvPr>
          <p:cNvSpPr/>
          <p:nvPr/>
        </p:nvSpPr>
        <p:spPr>
          <a:xfrm>
            <a:off x="4213309" y="1501080"/>
            <a:ext cx="3603808" cy="584775"/>
          </a:xfrm>
          <a:prstGeom prst="rect">
            <a:avLst/>
          </a:prstGeom>
          <a:noFill/>
        </p:spPr>
        <p:txBody>
          <a:bodyPr wrap="none" lIns="91440" tIns="45720" rIns="91440" bIns="45720" anchor="t">
            <a:spAutoFit/>
          </a:bodyPr>
          <a:lstStyle/>
          <a:p>
            <a:pPr algn="ctr"/>
            <a:r>
              <a:rPr lang="en-US" sz="3200" b="1" dirty="0">
                <a:ln w="0"/>
                <a:solidFill>
                  <a:srgbClr val="002B54"/>
                </a:solidFill>
                <a:latin typeface="Arial Nova"/>
              </a:rPr>
              <a:t>TALENT PIPELINE</a:t>
            </a:r>
          </a:p>
        </p:txBody>
      </p:sp>
    </p:spTree>
    <p:extLst>
      <p:ext uri="{BB962C8B-B14F-4D97-AF65-F5344CB8AC3E}">
        <p14:creationId xmlns:p14="http://schemas.microsoft.com/office/powerpoint/2010/main" val="380019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0" y="0"/>
            <a:ext cx="12192000" cy="1375794"/>
          </a:xfrm>
          <a:solidFill>
            <a:srgbClr val="002B54"/>
          </a:solidFill>
          <a:ln>
            <a:solidFill>
              <a:schemeClr val="accent1"/>
            </a:solidFill>
          </a:ln>
        </p:spPr>
        <p:txBody>
          <a:bodyPr/>
          <a:lstStyle/>
          <a:p>
            <a:pPr algn="l"/>
            <a:r>
              <a:rPr lang="en-US">
                <a:solidFill>
                  <a:schemeClr val="bg1"/>
                </a:solidFill>
                <a:latin typeface="Arial Nova" panose="020B0504020202020204" pitchFamily="34" charset="0"/>
              </a:rPr>
              <a:t>   </a:t>
            </a:r>
          </a:p>
        </p:txBody>
      </p:sp>
      <p:sp>
        <p:nvSpPr>
          <p:cNvPr id="6" name="TextBox 5">
            <a:extLst>
              <a:ext uri="{FF2B5EF4-FFF2-40B4-BE49-F238E27FC236}">
                <a16:creationId xmlns:a16="http://schemas.microsoft.com/office/drawing/2014/main" id="{0E079F90-6E3B-429B-84EB-3CE7C841DC68}"/>
              </a:ext>
            </a:extLst>
          </p:cNvPr>
          <p:cNvSpPr txBox="1"/>
          <p:nvPr/>
        </p:nvSpPr>
        <p:spPr>
          <a:xfrm>
            <a:off x="411061" y="153152"/>
            <a:ext cx="10570617" cy="1107996"/>
          </a:xfrm>
          <a:prstGeom prst="rect">
            <a:avLst/>
          </a:prstGeom>
          <a:noFill/>
        </p:spPr>
        <p:txBody>
          <a:bodyPr wrap="square" rtlCol="0" anchor="t">
            <a:spAutoFit/>
          </a:bodyPr>
          <a:lstStyle/>
          <a:p>
            <a:r>
              <a:rPr lang="en-US" sz="6600" b="1">
                <a:solidFill>
                  <a:schemeClr val="bg1"/>
                </a:solidFill>
                <a:latin typeface="Arial Nova"/>
              </a:rPr>
              <a:t>The Value </a:t>
            </a:r>
            <a:endParaRPr lang="en-US" sz="6600" b="1">
              <a:solidFill>
                <a:schemeClr val="bg1"/>
              </a:solidFill>
            </a:endParaRPr>
          </a:p>
        </p:txBody>
      </p:sp>
      <p:pic>
        <p:nvPicPr>
          <p:cNvPr id="10" name="Graphic 9" descr="Person eating">
            <a:extLst>
              <a:ext uri="{FF2B5EF4-FFF2-40B4-BE49-F238E27FC236}">
                <a16:creationId xmlns:a16="http://schemas.microsoft.com/office/drawing/2014/main" id="{FEC64D0E-C933-487F-B8EA-E61BCEEDD2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pic>
        <p:nvPicPr>
          <p:cNvPr id="7" name="Graphic 6" descr="Soldier">
            <a:extLst>
              <a:ext uri="{FF2B5EF4-FFF2-40B4-BE49-F238E27FC236}">
                <a16:creationId xmlns:a16="http://schemas.microsoft.com/office/drawing/2014/main" id="{21E6DFBA-00F3-45FB-B863-9326F808A0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787" y="3181592"/>
            <a:ext cx="1156722" cy="1156722"/>
          </a:xfrm>
          <a:prstGeom prst="rect">
            <a:avLst/>
          </a:prstGeom>
        </p:spPr>
      </p:pic>
      <p:pic>
        <p:nvPicPr>
          <p:cNvPr id="17" name="Graphic 16" descr="Group brainstorm">
            <a:extLst>
              <a:ext uri="{FF2B5EF4-FFF2-40B4-BE49-F238E27FC236}">
                <a16:creationId xmlns:a16="http://schemas.microsoft.com/office/drawing/2014/main" id="{8DD8E378-AECF-4111-99AF-6AAE2D59A0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2916" y="2695867"/>
            <a:ext cx="2741720" cy="2741720"/>
          </a:xfrm>
          <a:prstGeom prst="rect">
            <a:avLst/>
          </a:prstGeom>
        </p:spPr>
      </p:pic>
      <p:sp>
        <p:nvSpPr>
          <p:cNvPr id="26" name="TextBox 25">
            <a:extLst>
              <a:ext uri="{FF2B5EF4-FFF2-40B4-BE49-F238E27FC236}">
                <a16:creationId xmlns:a16="http://schemas.microsoft.com/office/drawing/2014/main" id="{EF7F1CA3-7465-487D-9FC9-31327F5A0BE6}"/>
              </a:ext>
            </a:extLst>
          </p:cNvPr>
          <p:cNvSpPr txBox="1"/>
          <p:nvPr/>
        </p:nvSpPr>
        <p:spPr>
          <a:xfrm>
            <a:off x="5696369" y="2267296"/>
            <a:ext cx="5983320" cy="3570208"/>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002B54"/>
                </a:solidFill>
                <a:latin typeface="Arial Nova" panose="020B0504020202020204" pitchFamily="34" charset="0"/>
              </a:rPr>
              <a:t>Aerospace/Aviation &amp; Tech</a:t>
            </a:r>
          </a:p>
          <a:p>
            <a:pPr marL="457200" indent="-457200">
              <a:buFont typeface="Arial" panose="020B0604020202020204" pitchFamily="34" charset="0"/>
              <a:buChar char="•"/>
            </a:pPr>
            <a:r>
              <a:rPr lang="en-US" sz="2800" b="1" dirty="0">
                <a:solidFill>
                  <a:srgbClr val="002B54"/>
                </a:solidFill>
                <a:latin typeface="Arial Nova" panose="020B0504020202020204" pitchFamily="34" charset="0"/>
              </a:rPr>
              <a:t>Healthcare and Social Assistance</a:t>
            </a:r>
          </a:p>
          <a:p>
            <a:pPr marL="457200" indent="-457200">
              <a:buFont typeface="Arial" panose="020B0604020202020204" pitchFamily="34" charset="0"/>
              <a:buChar char="•"/>
            </a:pPr>
            <a:r>
              <a:rPr lang="en-US" sz="2800" b="1" dirty="0">
                <a:solidFill>
                  <a:srgbClr val="002B54"/>
                </a:solidFill>
                <a:latin typeface="Arial Nova" panose="020B0504020202020204" pitchFamily="34" charset="0"/>
              </a:rPr>
              <a:t>Manufacturing</a:t>
            </a:r>
          </a:p>
          <a:p>
            <a:pPr marL="457200" indent="-457200">
              <a:buFont typeface="Arial" panose="020B0604020202020204" pitchFamily="34" charset="0"/>
              <a:buChar char="•"/>
            </a:pPr>
            <a:r>
              <a:rPr lang="en-US" sz="2800" b="1" dirty="0">
                <a:solidFill>
                  <a:srgbClr val="002B54"/>
                </a:solidFill>
                <a:latin typeface="Arial Nova" panose="020B0504020202020204" pitchFamily="34" charset="0"/>
              </a:rPr>
              <a:t>Construction</a:t>
            </a:r>
          </a:p>
          <a:p>
            <a:pPr marL="457200" indent="-457200">
              <a:buFont typeface="Arial" panose="020B0604020202020204" pitchFamily="34" charset="0"/>
              <a:buChar char="•"/>
            </a:pPr>
            <a:r>
              <a:rPr lang="en-US" sz="2800" b="1" dirty="0">
                <a:solidFill>
                  <a:srgbClr val="002B54"/>
                </a:solidFill>
                <a:latin typeface="Arial Nova" panose="020B0504020202020204" pitchFamily="34" charset="0"/>
              </a:rPr>
              <a:t>Public Administration</a:t>
            </a:r>
          </a:p>
          <a:p>
            <a:pPr marL="171450" indent="-171450">
              <a:buFont typeface="Wingdings" panose="05000000000000000000" pitchFamily="2" charset="2"/>
              <a:buChar char="q"/>
            </a:pPr>
            <a:endParaRPr lang="en-US" sz="1200" dirty="0">
              <a:latin typeface="Arial Nova" panose="020B0504020202020204" pitchFamily="34" charset="0"/>
            </a:endParaRPr>
          </a:p>
          <a:p>
            <a:pPr marL="285750" indent="-285750">
              <a:buFont typeface="Wingdings" panose="05000000000000000000" pitchFamily="2" charset="2"/>
              <a:buChar char="q"/>
            </a:pPr>
            <a:endParaRPr lang="en-US" sz="1400" dirty="0">
              <a:latin typeface="Arial Nova" panose="020B0504020202020204" pitchFamily="34" charset="0"/>
            </a:endParaRPr>
          </a:p>
          <a:p>
            <a:pPr marL="285750" indent="-285750">
              <a:buFont typeface="Wingdings" panose="05000000000000000000" pitchFamily="2" charset="2"/>
              <a:buChar char="q"/>
            </a:pPr>
            <a:endParaRPr lang="en-US" sz="1400" b="1" dirty="0">
              <a:latin typeface="Arial Nova" panose="020B0504020202020204" pitchFamily="34" charset="0"/>
            </a:endParaRPr>
          </a:p>
          <a:p>
            <a:pPr marL="285750" indent="-285750">
              <a:buFont typeface="Wingdings" panose="05000000000000000000" pitchFamily="2" charset="2"/>
              <a:buChar char="q"/>
            </a:pPr>
            <a:endParaRPr lang="en-US" dirty="0"/>
          </a:p>
        </p:txBody>
      </p:sp>
      <p:sp>
        <p:nvSpPr>
          <p:cNvPr id="27" name="Rectangle 26">
            <a:extLst>
              <a:ext uri="{FF2B5EF4-FFF2-40B4-BE49-F238E27FC236}">
                <a16:creationId xmlns:a16="http://schemas.microsoft.com/office/drawing/2014/main" id="{6AC77C7A-35D8-4F70-960E-E1F6768B3DFC}"/>
              </a:ext>
            </a:extLst>
          </p:cNvPr>
          <p:cNvSpPr/>
          <p:nvPr/>
        </p:nvSpPr>
        <p:spPr>
          <a:xfrm>
            <a:off x="273755" y="1451462"/>
            <a:ext cx="4506748" cy="1569660"/>
          </a:xfrm>
          <a:prstGeom prst="rect">
            <a:avLst/>
          </a:prstGeom>
          <a:noFill/>
        </p:spPr>
        <p:txBody>
          <a:bodyPr wrap="none" lIns="91440" tIns="45720" rIns="91440" bIns="45720" anchor="t">
            <a:spAutoFit/>
          </a:bodyPr>
          <a:lstStyle/>
          <a:p>
            <a:pPr algn="ctr"/>
            <a:r>
              <a:rPr lang="en-US" sz="3200" b="1" dirty="0">
                <a:ln w="0"/>
                <a:solidFill>
                  <a:srgbClr val="002B54"/>
                </a:solidFill>
                <a:latin typeface="Arial Nova"/>
              </a:rPr>
              <a:t>INDUSTRY</a:t>
            </a:r>
          </a:p>
          <a:p>
            <a:pPr algn="ctr"/>
            <a:r>
              <a:rPr lang="en-US" sz="3200" b="1" dirty="0">
                <a:ln w="0"/>
                <a:solidFill>
                  <a:srgbClr val="002B54"/>
                </a:solidFill>
                <a:latin typeface="Arial Nova"/>
              </a:rPr>
              <a:t>ACCOUNT MANAGER </a:t>
            </a:r>
            <a:endParaRPr lang="en-US" sz="3200" b="1" dirty="0">
              <a:ln w="0"/>
              <a:solidFill>
                <a:srgbClr val="002B54"/>
              </a:solidFill>
              <a:latin typeface="Arial Nova" panose="020B0504020202020204" pitchFamily="34" charset="0"/>
            </a:endParaRPr>
          </a:p>
          <a:p>
            <a:pPr algn="ctr"/>
            <a:r>
              <a:rPr lang="en-US" sz="3200" b="1" dirty="0">
                <a:ln w="0"/>
                <a:solidFill>
                  <a:srgbClr val="002B54"/>
                </a:solidFill>
                <a:latin typeface="Arial Nova"/>
              </a:rPr>
              <a:t>(aka SMEs)</a:t>
            </a:r>
            <a:endParaRPr lang="en-US" sz="3200" b="1" dirty="0">
              <a:ln w="0"/>
              <a:solidFill>
                <a:srgbClr val="002B54"/>
              </a:solidFill>
              <a:latin typeface="Arial Nova" panose="020B0504020202020204" pitchFamily="34" charset="0"/>
            </a:endParaRPr>
          </a:p>
        </p:txBody>
      </p:sp>
      <p:sp>
        <p:nvSpPr>
          <p:cNvPr id="28" name="Rectangle 27">
            <a:extLst>
              <a:ext uri="{FF2B5EF4-FFF2-40B4-BE49-F238E27FC236}">
                <a16:creationId xmlns:a16="http://schemas.microsoft.com/office/drawing/2014/main" id="{21684D60-C922-4A5D-94B5-7073BCB90F11}"/>
              </a:ext>
            </a:extLst>
          </p:cNvPr>
          <p:cNvSpPr/>
          <p:nvPr/>
        </p:nvSpPr>
        <p:spPr>
          <a:xfrm>
            <a:off x="5132086" y="1638064"/>
            <a:ext cx="6096000" cy="584775"/>
          </a:xfrm>
          <a:prstGeom prst="rect">
            <a:avLst/>
          </a:prstGeom>
        </p:spPr>
        <p:txBody>
          <a:bodyPr>
            <a:spAutoFit/>
          </a:bodyPr>
          <a:lstStyle/>
          <a:p>
            <a:pPr algn="ctr"/>
            <a:r>
              <a:rPr lang="en-US" sz="3200" b="1" dirty="0">
                <a:ln w="0"/>
                <a:solidFill>
                  <a:srgbClr val="002B54"/>
                </a:solidFill>
                <a:latin typeface="Arial Nova" panose="020B0504020202020204" pitchFamily="34" charset="0"/>
              </a:rPr>
              <a:t>TARGET INDUSTRY SECTORS</a:t>
            </a:r>
          </a:p>
        </p:txBody>
      </p:sp>
      <p:sp>
        <p:nvSpPr>
          <p:cNvPr id="11" name="Arrow: Right 10">
            <a:extLst>
              <a:ext uri="{FF2B5EF4-FFF2-40B4-BE49-F238E27FC236}">
                <a16:creationId xmlns:a16="http://schemas.microsoft.com/office/drawing/2014/main" id="{BF953B82-CE72-49C5-9BFB-B75BAFE33E1A}"/>
              </a:ext>
            </a:extLst>
          </p:cNvPr>
          <p:cNvSpPr/>
          <p:nvPr/>
        </p:nvSpPr>
        <p:spPr>
          <a:xfrm>
            <a:off x="1164592" y="5526501"/>
            <a:ext cx="7934988" cy="844107"/>
          </a:xfrm>
          <a:prstGeom prst="rightArrow">
            <a:avLst/>
          </a:prstGeom>
          <a:solidFill>
            <a:srgbClr val="FDB913"/>
          </a:solidFill>
          <a:ln>
            <a:solidFill>
              <a:srgbClr val="FAA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B54"/>
                </a:solidFill>
                <a:latin typeface="Arial Nova" panose="020B0504020202020204" pitchFamily="34" charset="0"/>
              </a:rPr>
              <a:t>The Talent Pipeline:  Workforce as an asset for regional prosperity</a:t>
            </a:r>
          </a:p>
        </p:txBody>
      </p:sp>
    </p:spTree>
    <p:extLst>
      <p:ext uri="{BB962C8B-B14F-4D97-AF65-F5344CB8AC3E}">
        <p14:creationId xmlns:p14="http://schemas.microsoft.com/office/powerpoint/2010/main" val="274728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0" y="0"/>
            <a:ext cx="12192000" cy="1375794"/>
          </a:xfrm>
          <a:solidFill>
            <a:srgbClr val="002B54"/>
          </a:solidFill>
          <a:ln>
            <a:solidFill>
              <a:schemeClr val="accent1"/>
            </a:solidFill>
          </a:ln>
        </p:spPr>
        <p:txBody>
          <a:bodyPr/>
          <a:lstStyle/>
          <a:p>
            <a:pPr algn="l"/>
            <a:r>
              <a:rPr lang="en-US">
                <a:solidFill>
                  <a:schemeClr val="bg1"/>
                </a:solidFill>
                <a:latin typeface="Arial Nova" panose="020B0504020202020204" pitchFamily="34" charset="0"/>
              </a:rPr>
              <a:t>   </a:t>
            </a:r>
          </a:p>
        </p:txBody>
      </p:sp>
      <p:sp>
        <p:nvSpPr>
          <p:cNvPr id="6" name="TextBox 5">
            <a:extLst>
              <a:ext uri="{FF2B5EF4-FFF2-40B4-BE49-F238E27FC236}">
                <a16:creationId xmlns:a16="http://schemas.microsoft.com/office/drawing/2014/main" id="{0E079F90-6E3B-429B-84EB-3CE7C841DC68}"/>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The Value</a:t>
            </a:r>
            <a:endParaRPr lang="en-US" sz="6600" b="1"/>
          </a:p>
        </p:txBody>
      </p:sp>
      <p:pic>
        <p:nvPicPr>
          <p:cNvPr id="10" name="Graphic 9" descr="Person eating">
            <a:extLst>
              <a:ext uri="{FF2B5EF4-FFF2-40B4-BE49-F238E27FC236}">
                <a16:creationId xmlns:a16="http://schemas.microsoft.com/office/drawing/2014/main" id="{FEC64D0E-C933-487F-B8EA-E61BCEEDD2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pic>
        <p:nvPicPr>
          <p:cNvPr id="7" name="Graphic 6" descr="Soldier">
            <a:extLst>
              <a:ext uri="{FF2B5EF4-FFF2-40B4-BE49-F238E27FC236}">
                <a16:creationId xmlns:a16="http://schemas.microsoft.com/office/drawing/2014/main" id="{21E6DFBA-00F3-45FB-B863-9326F808A0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787" y="3181592"/>
            <a:ext cx="1156722" cy="1156722"/>
          </a:xfrm>
          <a:prstGeom prst="rect">
            <a:avLst/>
          </a:prstGeom>
        </p:spPr>
      </p:pic>
      <p:sp>
        <p:nvSpPr>
          <p:cNvPr id="26" name="TextBox 25">
            <a:extLst>
              <a:ext uri="{FF2B5EF4-FFF2-40B4-BE49-F238E27FC236}">
                <a16:creationId xmlns:a16="http://schemas.microsoft.com/office/drawing/2014/main" id="{EF7F1CA3-7465-487D-9FC9-31327F5A0BE6}"/>
              </a:ext>
            </a:extLst>
          </p:cNvPr>
          <p:cNvSpPr txBox="1"/>
          <p:nvPr/>
        </p:nvSpPr>
        <p:spPr>
          <a:xfrm>
            <a:off x="5423770" y="1408762"/>
            <a:ext cx="6609204" cy="4801314"/>
          </a:xfrm>
          <a:prstGeom prst="rect">
            <a:avLst/>
          </a:prstGeom>
          <a:noFill/>
        </p:spPr>
        <p:txBody>
          <a:bodyPr wrap="square" rtlCol="0" anchor="t">
            <a:spAutoFit/>
          </a:bodyPr>
          <a:lstStyle/>
          <a:p>
            <a:pPr marL="457200" indent="-457200">
              <a:buFont typeface="Arial" panose="020B0604020202020204" pitchFamily="34" charset="0"/>
              <a:buChar char="•"/>
            </a:pPr>
            <a:r>
              <a:rPr lang="en-US" sz="2200" b="1" dirty="0">
                <a:solidFill>
                  <a:srgbClr val="002B54"/>
                </a:solidFill>
                <a:latin typeface="Arial Nova"/>
              </a:rPr>
              <a:t>Economic Development Partners</a:t>
            </a:r>
          </a:p>
          <a:p>
            <a:pPr marL="457200" indent="-457200">
              <a:buFont typeface="Arial" panose="020B0604020202020204" pitchFamily="34" charset="0"/>
              <a:buChar char="•"/>
            </a:pPr>
            <a:r>
              <a:rPr lang="en-US" sz="2200" b="1" dirty="0">
                <a:solidFill>
                  <a:srgbClr val="002B54"/>
                </a:solidFill>
                <a:latin typeface="Arial Nova"/>
              </a:rPr>
              <a:t>Military Installations</a:t>
            </a:r>
          </a:p>
          <a:p>
            <a:pPr marL="457200" indent="-457200">
              <a:buFont typeface="Arial" panose="020B0604020202020204" pitchFamily="34" charset="0"/>
              <a:buChar char="•"/>
            </a:pPr>
            <a:r>
              <a:rPr lang="en-US" sz="2200" b="1" dirty="0">
                <a:solidFill>
                  <a:srgbClr val="002B54"/>
                </a:solidFill>
                <a:latin typeface="Arial Nova"/>
              </a:rPr>
              <a:t>TCPI</a:t>
            </a:r>
          </a:p>
          <a:p>
            <a:pPr marL="457200" indent="-457200">
              <a:buFont typeface="Arial" panose="020B0604020202020204" pitchFamily="34" charset="0"/>
              <a:buChar char="•"/>
            </a:pPr>
            <a:r>
              <a:rPr lang="en-US" sz="2200" b="1" dirty="0">
                <a:solidFill>
                  <a:srgbClr val="002B54"/>
                </a:solidFill>
                <a:latin typeface="Arial Nova"/>
              </a:rPr>
              <a:t>CareerSource Florida</a:t>
            </a:r>
          </a:p>
          <a:p>
            <a:pPr marL="457200" indent="-457200">
              <a:buFont typeface="Arial" panose="020B0604020202020204" pitchFamily="34" charset="0"/>
              <a:buChar char="•"/>
            </a:pPr>
            <a:r>
              <a:rPr lang="en-US" sz="2200" b="1" dirty="0">
                <a:solidFill>
                  <a:srgbClr val="002B54"/>
                </a:solidFill>
                <a:latin typeface="Arial Nova"/>
              </a:rPr>
              <a:t>Veterans Florida</a:t>
            </a:r>
          </a:p>
          <a:p>
            <a:pPr marL="457200" indent="-457200">
              <a:buFont typeface="Arial" panose="020B0604020202020204" pitchFamily="34" charset="0"/>
              <a:buChar char="•"/>
            </a:pPr>
            <a:r>
              <a:rPr lang="en-US" sz="2200" b="1" dirty="0">
                <a:solidFill>
                  <a:srgbClr val="002B54"/>
                </a:solidFill>
                <a:latin typeface="Arial Nova"/>
              </a:rPr>
              <a:t>Building Industry Association (BIA)</a:t>
            </a:r>
          </a:p>
          <a:p>
            <a:pPr marL="457200" indent="-457200">
              <a:buFont typeface="Arial" panose="020B0604020202020204" pitchFamily="34" charset="0"/>
              <a:buChar char="•"/>
            </a:pPr>
            <a:r>
              <a:rPr lang="en-US" sz="2200" b="1" dirty="0">
                <a:solidFill>
                  <a:srgbClr val="002B54"/>
                </a:solidFill>
                <a:latin typeface="Arial Nova"/>
              </a:rPr>
              <a:t>SHRM</a:t>
            </a:r>
          </a:p>
          <a:p>
            <a:pPr marL="457200" indent="-457200">
              <a:buFont typeface="Arial" panose="020B0604020202020204" pitchFamily="34" charset="0"/>
              <a:buChar char="•"/>
            </a:pPr>
            <a:r>
              <a:rPr lang="en-US" sz="2200" b="1" dirty="0">
                <a:solidFill>
                  <a:srgbClr val="002B54"/>
                </a:solidFill>
                <a:latin typeface="Arial Nova"/>
              </a:rPr>
              <a:t>Northwest Florida Manufacturing Council</a:t>
            </a:r>
          </a:p>
          <a:p>
            <a:pPr marL="457200" indent="-457200">
              <a:buFont typeface="Arial" panose="020B0604020202020204" pitchFamily="34" charset="0"/>
              <a:buChar char="•"/>
            </a:pPr>
            <a:r>
              <a:rPr lang="en-US" sz="2200" b="1" dirty="0">
                <a:solidFill>
                  <a:srgbClr val="002B54"/>
                </a:solidFill>
                <a:latin typeface="Arial Nova"/>
              </a:rPr>
              <a:t>O2O</a:t>
            </a:r>
            <a:endParaRPr lang="en-US" sz="2200" dirty="0">
              <a:solidFill>
                <a:srgbClr val="002B54"/>
              </a:solidFill>
              <a:cs typeface="Calibri"/>
            </a:endParaRPr>
          </a:p>
          <a:p>
            <a:pPr marL="457200" indent="-457200">
              <a:buFont typeface="Arial" panose="020B0604020202020204" pitchFamily="34" charset="0"/>
              <a:buChar char="•"/>
            </a:pPr>
            <a:r>
              <a:rPr lang="en-US" sz="2200" b="1" dirty="0">
                <a:solidFill>
                  <a:srgbClr val="002B54"/>
                </a:solidFill>
                <a:latin typeface="Arial Nova"/>
              </a:rPr>
              <a:t>ASUS</a:t>
            </a:r>
          </a:p>
          <a:p>
            <a:pPr marL="457200" indent="-457200">
              <a:buFont typeface="Arial" panose="020B0604020202020204" pitchFamily="34" charset="0"/>
              <a:buChar char="•"/>
            </a:pPr>
            <a:r>
              <a:rPr lang="en-US" sz="2200" b="1" dirty="0">
                <a:solidFill>
                  <a:srgbClr val="002B54"/>
                </a:solidFill>
                <a:latin typeface="Arial Nova"/>
              </a:rPr>
              <a:t>HBI</a:t>
            </a:r>
          </a:p>
          <a:p>
            <a:pPr marL="457200" indent="-457200">
              <a:buFont typeface="Arial" panose="020B0604020202020204" pitchFamily="34" charset="0"/>
              <a:buChar char="•"/>
            </a:pPr>
            <a:r>
              <a:rPr lang="en-US" sz="2200" b="1" dirty="0">
                <a:solidFill>
                  <a:srgbClr val="002B54"/>
                </a:solidFill>
                <a:latin typeface="Arial Nova"/>
              </a:rPr>
              <a:t>Education Partners</a:t>
            </a:r>
          </a:p>
          <a:p>
            <a:pPr marL="457200" indent="-457200">
              <a:buFont typeface="Arial" panose="020B0604020202020204" pitchFamily="34" charset="0"/>
              <a:buChar char="•"/>
            </a:pPr>
            <a:endParaRPr lang="en-US" sz="2400" b="1" dirty="0">
              <a:solidFill>
                <a:srgbClr val="002B54"/>
              </a:solidFill>
              <a:latin typeface="Arial Nova"/>
            </a:endParaRPr>
          </a:p>
          <a:p>
            <a:endParaRPr lang="en-US" dirty="0">
              <a:cs typeface="Calibri" panose="020F0502020204030204"/>
            </a:endParaRPr>
          </a:p>
        </p:txBody>
      </p:sp>
      <p:sp>
        <p:nvSpPr>
          <p:cNvPr id="27" name="Rectangle 26">
            <a:extLst>
              <a:ext uri="{FF2B5EF4-FFF2-40B4-BE49-F238E27FC236}">
                <a16:creationId xmlns:a16="http://schemas.microsoft.com/office/drawing/2014/main" id="{6AC77C7A-35D8-4F70-960E-E1F6768B3DFC}"/>
              </a:ext>
            </a:extLst>
          </p:cNvPr>
          <p:cNvSpPr/>
          <p:nvPr/>
        </p:nvSpPr>
        <p:spPr>
          <a:xfrm>
            <a:off x="1429683" y="1608335"/>
            <a:ext cx="2518510" cy="646331"/>
          </a:xfrm>
          <a:prstGeom prst="rect">
            <a:avLst/>
          </a:prstGeom>
          <a:noFill/>
        </p:spPr>
        <p:txBody>
          <a:bodyPr wrap="none" lIns="91440" tIns="45720" rIns="91440" bIns="45720">
            <a:spAutoFit/>
          </a:bodyPr>
          <a:lstStyle/>
          <a:p>
            <a:pPr algn="ctr"/>
            <a:r>
              <a:rPr lang="en-US" sz="3600" b="1" dirty="0">
                <a:ln w="0"/>
                <a:solidFill>
                  <a:srgbClr val="002B54"/>
                </a:solidFill>
                <a:latin typeface="Arial Nova" panose="020B0504020202020204" pitchFamily="34" charset="0"/>
              </a:rPr>
              <a:t>NETWORK</a:t>
            </a:r>
          </a:p>
        </p:txBody>
      </p:sp>
      <p:pic>
        <p:nvPicPr>
          <p:cNvPr id="4" name="Graphic 3" descr="Puzzle pieces">
            <a:extLst>
              <a:ext uri="{FF2B5EF4-FFF2-40B4-BE49-F238E27FC236}">
                <a16:creationId xmlns:a16="http://schemas.microsoft.com/office/drawing/2014/main" id="{134163C5-791C-479B-9067-D9A6520666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6250" y="2207276"/>
            <a:ext cx="3672484" cy="3672484"/>
          </a:xfrm>
          <a:prstGeom prst="rect">
            <a:avLst/>
          </a:prstGeom>
        </p:spPr>
      </p:pic>
      <p:sp>
        <p:nvSpPr>
          <p:cNvPr id="11" name="Arrow: Right 10">
            <a:extLst>
              <a:ext uri="{FF2B5EF4-FFF2-40B4-BE49-F238E27FC236}">
                <a16:creationId xmlns:a16="http://schemas.microsoft.com/office/drawing/2014/main" id="{69E614EC-19F0-4396-A0AA-4856E08DF9FC}"/>
              </a:ext>
            </a:extLst>
          </p:cNvPr>
          <p:cNvSpPr/>
          <p:nvPr/>
        </p:nvSpPr>
        <p:spPr>
          <a:xfrm>
            <a:off x="1164592" y="5526501"/>
            <a:ext cx="7934988" cy="844107"/>
          </a:xfrm>
          <a:prstGeom prst="rightArrow">
            <a:avLst/>
          </a:prstGeom>
          <a:solidFill>
            <a:srgbClr val="FDB913"/>
          </a:solidFill>
          <a:ln>
            <a:solidFill>
              <a:srgbClr val="FAA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B54"/>
                </a:solidFill>
                <a:latin typeface="Arial Nova" panose="020B0504020202020204" pitchFamily="34" charset="0"/>
              </a:rPr>
              <a:t>The Talent Pipeline:  Workforce as an asset for regional prosperity</a:t>
            </a:r>
          </a:p>
        </p:txBody>
      </p:sp>
    </p:spTree>
    <p:extLst>
      <p:ext uri="{BB962C8B-B14F-4D97-AF65-F5344CB8AC3E}">
        <p14:creationId xmlns:p14="http://schemas.microsoft.com/office/powerpoint/2010/main" val="199880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2896EC0A-2F69-4E01-8A6F-F52D3EBEAD5A}"/>
              </a:ext>
            </a:extLst>
          </p:cNvPr>
          <p:cNvSpPr/>
          <p:nvPr/>
        </p:nvSpPr>
        <p:spPr>
          <a:xfrm>
            <a:off x="0" y="0"/>
            <a:ext cx="12552218" cy="7324437"/>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A picture containing text, person, indoor&#10;&#10;Description automatically generated">
            <a:extLst>
              <a:ext uri="{FF2B5EF4-FFF2-40B4-BE49-F238E27FC236}">
                <a16:creationId xmlns:a16="http://schemas.microsoft.com/office/drawing/2014/main" id="{A44A3D98-CB61-4751-BD09-AA45B9202EA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2328" y="166254"/>
            <a:ext cx="12616873" cy="8411249"/>
          </a:xfrm>
          <a:prstGeom prst="rect">
            <a:avLst/>
          </a:prstGeom>
        </p:spPr>
      </p:pic>
      <p:sp>
        <p:nvSpPr>
          <p:cNvPr id="24" name="Title 4">
            <a:extLst>
              <a:ext uri="{FF2B5EF4-FFF2-40B4-BE49-F238E27FC236}">
                <a16:creationId xmlns:a16="http://schemas.microsoft.com/office/drawing/2014/main" id="{12DCBE69-31A7-4767-A25D-8BE225C575F4}"/>
              </a:ext>
            </a:extLst>
          </p:cNvPr>
          <p:cNvSpPr txBox="1">
            <a:spLocks/>
          </p:cNvSpPr>
          <p:nvPr/>
        </p:nvSpPr>
        <p:spPr>
          <a:xfrm>
            <a:off x="1586144" y="629444"/>
            <a:ext cx="9144000" cy="29005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Arial Nova" panose="020B0504020202020204" pitchFamily="34" charset="0"/>
                <a:ea typeface="+mj-ea"/>
                <a:cs typeface="Times New Roman" panose="02020603050405020304" pitchFamily="18" charset="0"/>
              </a:defRPr>
            </a:lvl1pPr>
          </a:lstStyle>
          <a:p>
            <a:pPr>
              <a:spcAft>
                <a:spcPts val="600"/>
              </a:spcAft>
            </a:pPr>
            <a:r>
              <a:rPr lang="en-US" sz="8800">
                <a:solidFill>
                  <a:srgbClr val="FFFFFF"/>
                </a:solidFill>
                <a:latin typeface="Arial Nova"/>
                <a:cs typeface="Times New Roman"/>
              </a:rPr>
              <a:t>Recruitment</a:t>
            </a:r>
            <a:endParaRPr lang="en-US" sz="8800">
              <a:solidFill>
                <a:srgbClr val="FFFFFF"/>
              </a:solidFill>
            </a:endParaRPr>
          </a:p>
        </p:txBody>
      </p:sp>
    </p:spTree>
    <p:extLst>
      <p:ext uri="{BB962C8B-B14F-4D97-AF65-F5344CB8AC3E}">
        <p14:creationId xmlns:p14="http://schemas.microsoft.com/office/powerpoint/2010/main" val="128755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3CBC0884-4CE5-4BA5-9F11-D502A0CCCD45}"/>
              </a:ext>
            </a:extLst>
          </p:cNvPr>
          <p:cNvSpPr/>
          <p:nvPr/>
        </p:nvSpPr>
        <p:spPr>
          <a:xfrm>
            <a:off x="4204633" y="1569832"/>
            <a:ext cx="7519605" cy="4674637"/>
          </a:xfrm>
          <a:prstGeom prst="roundRect">
            <a:avLst/>
          </a:prstGeom>
          <a:solidFill>
            <a:srgbClr val="0D76BD"/>
          </a:solidFill>
          <a:ln>
            <a:solidFill>
              <a:srgbClr val="0D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0" y="0"/>
            <a:ext cx="12192000" cy="1375794"/>
          </a:xfrm>
          <a:solidFill>
            <a:srgbClr val="002B54"/>
          </a:solidFill>
          <a:ln>
            <a:solidFill>
              <a:schemeClr val="accent1"/>
            </a:solidFill>
          </a:ln>
        </p:spPr>
        <p:txBody>
          <a:bodyPr/>
          <a:lstStyle/>
          <a:p>
            <a:pPr algn="l"/>
            <a:r>
              <a:rPr lang="en-US">
                <a:solidFill>
                  <a:schemeClr val="bg1"/>
                </a:solidFill>
                <a:latin typeface="Arial Nova" panose="020B0504020202020204" pitchFamily="34" charset="0"/>
              </a:rPr>
              <a:t>   </a:t>
            </a:r>
          </a:p>
        </p:txBody>
      </p:sp>
      <p:sp>
        <p:nvSpPr>
          <p:cNvPr id="6" name="TextBox 5">
            <a:extLst>
              <a:ext uri="{FF2B5EF4-FFF2-40B4-BE49-F238E27FC236}">
                <a16:creationId xmlns:a16="http://schemas.microsoft.com/office/drawing/2014/main" id="{0E079F90-6E3B-429B-84EB-3CE7C841DC68}"/>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Recruitment</a:t>
            </a:r>
            <a:endParaRPr lang="en-US" sz="6600" b="1"/>
          </a:p>
        </p:txBody>
      </p:sp>
      <p:sp>
        <p:nvSpPr>
          <p:cNvPr id="8" name="TextBox 7">
            <a:extLst>
              <a:ext uri="{FF2B5EF4-FFF2-40B4-BE49-F238E27FC236}">
                <a16:creationId xmlns:a16="http://schemas.microsoft.com/office/drawing/2014/main" id="{D1CEA707-C5DA-427A-9DDC-CD7FEC1FA620}"/>
              </a:ext>
            </a:extLst>
          </p:cNvPr>
          <p:cNvSpPr txBox="1"/>
          <p:nvPr/>
        </p:nvSpPr>
        <p:spPr>
          <a:xfrm>
            <a:off x="6355093" y="4830968"/>
            <a:ext cx="5182648" cy="1200329"/>
          </a:xfrm>
          <a:prstGeom prst="rect">
            <a:avLst/>
          </a:prstGeom>
          <a:noFill/>
        </p:spPr>
        <p:txBody>
          <a:bodyPr wrap="square" rtlCol="0">
            <a:spAutoFit/>
          </a:bodyPr>
          <a:lstStyle/>
          <a:p>
            <a:r>
              <a:rPr lang="en-US" sz="2400" b="1" dirty="0">
                <a:solidFill>
                  <a:schemeClr val="bg1"/>
                </a:solidFill>
                <a:latin typeface="Arial Nova" panose="020B0504020202020204" pitchFamily="34" charset="0"/>
              </a:rPr>
              <a:t>Promoting job vacancies in our daily newsletter and on our social media</a:t>
            </a:r>
          </a:p>
        </p:txBody>
      </p:sp>
      <p:sp>
        <p:nvSpPr>
          <p:cNvPr id="9" name="TextBox 8">
            <a:extLst>
              <a:ext uri="{FF2B5EF4-FFF2-40B4-BE49-F238E27FC236}">
                <a16:creationId xmlns:a16="http://schemas.microsoft.com/office/drawing/2014/main" id="{22605D8B-6A59-4BB8-B3B7-A6AA3519456A}"/>
              </a:ext>
            </a:extLst>
          </p:cNvPr>
          <p:cNvSpPr txBox="1"/>
          <p:nvPr/>
        </p:nvSpPr>
        <p:spPr>
          <a:xfrm>
            <a:off x="6362449" y="1851961"/>
            <a:ext cx="5182648" cy="1477328"/>
          </a:xfrm>
          <a:prstGeom prst="rect">
            <a:avLst/>
          </a:prstGeom>
          <a:noFill/>
        </p:spPr>
        <p:txBody>
          <a:bodyPr wrap="square" rtlCol="0">
            <a:spAutoFit/>
          </a:bodyPr>
          <a:lstStyle/>
          <a:p>
            <a:r>
              <a:rPr lang="en-US" sz="2400" b="1" dirty="0">
                <a:solidFill>
                  <a:schemeClr val="bg1"/>
                </a:solidFill>
                <a:latin typeface="Arial Nova" panose="020B0504020202020204" pitchFamily="34" charset="0"/>
              </a:rPr>
              <a:t>Providing specialized candidate searches and providing quality referrals</a:t>
            </a:r>
          </a:p>
          <a:p>
            <a:endParaRPr lang="en-US" dirty="0"/>
          </a:p>
        </p:txBody>
      </p:sp>
      <p:sp>
        <p:nvSpPr>
          <p:cNvPr id="29" name="TextBox 28">
            <a:extLst>
              <a:ext uri="{FF2B5EF4-FFF2-40B4-BE49-F238E27FC236}">
                <a16:creationId xmlns:a16="http://schemas.microsoft.com/office/drawing/2014/main" id="{3185F8F5-5A56-4494-A625-79B6EC2D8C51}"/>
              </a:ext>
            </a:extLst>
          </p:cNvPr>
          <p:cNvSpPr txBox="1"/>
          <p:nvPr/>
        </p:nvSpPr>
        <p:spPr>
          <a:xfrm>
            <a:off x="6362448" y="3375632"/>
            <a:ext cx="4653774" cy="1107996"/>
          </a:xfrm>
          <a:prstGeom prst="rect">
            <a:avLst/>
          </a:prstGeom>
          <a:noFill/>
        </p:spPr>
        <p:txBody>
          <a:bodyPr wrap="none" rtlCol="0">
            <a:spAutoFit/>
          </a:bodyPr>
          <a:lstStyle/>
          <a:p>
            <a:r>
              <a:rPr lang="en-US" sz="2400" b="1" dirty="0">
                <a:solidFill>
                  <a:schemeClr val="bg1"/>
                </a:solidFill>
                <a:latin typeface="Arial Nova" panose="020B0504020202020204" pitchFamily="34" charset="0"/>
              </a:rPr>
              <a:t>Facilitating job fairs and hiring </a:t>
            </a:r>
          </a:p>
          <a:p>
            <a:r>
              <a:rPr lang="en-US" sz="2400" b="1" dirty="0">
                <a:solidFill>
                  <a:schemeClr val="bg1"/>
                </a:solidFill>
                <a:latin typeface="Arial Nova" panose="020B0504020202020204" pitchFamily="34" charset="0"/>
              </a:rPr>
              <a:t>Events (Virtual and In-Person)</a:t>
            </a:r>
          </a:p>
          <a:p>
            <a:endParaRPr lang="en-US" dirty="0"/>
          </a:p>
        </p:txBody>
      </p:sp>
      <p:pic>
        <p:nvPicPr>
          <p:cNvPr id="17" name="Graphic 16" descr="Target Audience with solid fill">
            <a:extLst>
              <a:ext uri="{FF2B5EF4-FFF2-40B4-BE49-F238E27FC236}">
                <a16:creationId xmlns:a16="http://schemas.microsoft.com/office/drawing/2014/main" id="{2D7741E6-AD2B-44E2-ABC5-43B58F9C34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5001" y="1632409"/>
            <a:ext cx="1277081" cy="1277081"/>
          </a:xfrm>
          <a:prstGeom prst="rect">
            <a:avLst/>
          </a:prstGeom>
        </p:spPr>
      </p:pic>
      <p:pic>
        <p:nvPicPr>
          <p:cNvPr id="32" name="Graphic 31" descr="Boardroom with solid fill">
            <a:extLst>
              <a:ext uri="{FF2B5EF4-FFF2-40B4-BE49-F238E27FC236}">
                <a16:creationId xmlns:a16="http://schemas.microsoft.com/office/drawing/2014/main" id="{4FF25FA8-6DB2-402D-BC14-C2F806A735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5656" y="3096565"/>
            <a:ext cx="1277081" cy="1277081"/>
          </a:xfrm>
          <a:prstGeom prst="rect">
            <a:avLst/>
          </a:prstGeom>
        </p:spPr>
      </p:pic>
      <p:pic>
        <p:nvPicPr>
          <p:cNvPr id="34" name="Graphic 33" descr="Ui Ux with solid fill">
            <a:extLst>
              <a:ext uri="{FF2B5EF4-FFF2-40B4-BE49-F238E27FC236}">
                <a16:creationId xmlns:a16="http://schemas.microsoft.com/office/drawing/2014/main" id="{5E759B29-93FD-41E4-8824-2E47A166F7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4197" y="4830968"/>
            <a:ext cx="914400" cy="914400"/>
          </a:xfrm>
          <a:prstGeom prst="rect">
            <a:avLst/>
          </a:prstGeom>
        </p:spPr>
      </p:pic>
      <p:pic>
        <p:nvPicPr>
          <p:cNvPr id="36" name="Graphic 35" descr="Online Network with solid fill">
            <a:extLst>
              <a:ext uri="{FF2B5EF4-FFF2-40B4-BE49-F238E27FC236}">
                <a16:creationId xmlns:a16="http://schemas.microsoft.com/office/drawing/2014/main" id="{60E27326-E308-40D1-9290-62F011D685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15829" y="4780059"/>
            <a:ext cx="914400" cy="914400"/>
          </a:xfrm>
          <a:prstGeom prst="rect">
            <a:avLst/>
          </a:prstGeom>
        </p:spPr>
      </p:pic>
      <p:pic>
        <p:nvPicPr>
          <p:cNvPr id="38" name="Graphic 37" descr="Laptop with solid fill">
            <a:extLst>
              <a:ext uri="{FF2B5EF4-FFF2-40B4-BE49-F238E27FC236}">
                <a16:creationId xmlns:a16="http://schemas.microsoft.com/office/drawing/2014/main" id="{A4E622EF-086A-4E1E-B506-1F9C9112EE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810" y="2460188"/>
            <a:ext cx="3201456" cy="3201456"/>
          </a:xfrm>
          <a:prstGeom prst="rect">
            <a:avLst/>
          </a:prstGeom>
        </p:spPr>
      </p:pic>
      <p:sp>
        <p:nvSpPr>
          <p:cNvPr id="39" name="TextBox 38">
            <a:extLst>
              <a:ext uri="{FF2B5EF4-FFF2-40B4-BE49-F238E27FC236}">
                <a16:creationId xmlns:a16="http://schemas.microsoft.com/office/drawing/2014/main" id="{57F23276-9E63-4A5E-9CD0-F2F11FD7361D}"/>
              </a:ext>
            </a:extLst>
          </p:cNvPr>
          <p:cNvSpPr txBox="1"/>
          <p:nvPr/>
        </p:nvSpPr>
        <p:spPr>
          <a:xfrm>
            <a:off x="1376849" y="3630968"/>
            <a:ext cx="1606047" cy="430887"/>
          </a:xfrm>
          <a:prstGeom prst="rect">
            <a:avLst/>
          </a:prstGeom>
          <a:noFill/>
        </p:spPr>
        <p:txBody>
          <a:bodyPr wrap="square" rtlCol="0">
            <a:spAutoFit/>
          </a:bodyPr>
          <a:lstStyle/>
          <a:p>
            <a:r>
              <a:rPr lang="en-US" sz="2200" b="1" dirty="0">
                <a:solidFill>
                  <a:srgbClr val="002B54"/>
                </a:solidFill>
                <a:latin typeface="Arial Nova" panose="020B0504020202020204" pitchFamily="34" charset="0"/>
              </a:rPr>
              <a:t>JOB POST</a:t>
            </a:r>
          </a:p>
        </p:txBody>
      </p:sp>
    </p:spTree>
    <p:extLst>
      <p:ext uri="{BB962C8B-B14F-4D97-AF65-F5344CB8AC3E}">
        <p14:creationId xmlns:p14="http://schemas.microsoft.com/office/powerpoint/2010/main" val="4751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84BC7B2-D044-4E04-8AB4-5A287E5D4C5A}"/>
              </a:ext>
            </a:extLst>
          </p:cNvPr>
          <p:cNvGraphicFramePr/>
          <p:nvPr>
            <p:extLst>
              <p:ext uri="{D42A27DB-BD31-4B8C-83A1-F6EECF244321}">
                <p14:modId xmlns:p14="http://schemas.microsoft.com/office/powerpoint/2010/main" val="695640748"/>
              </p:ext>
            </p:extLst>
          </p:nvPr>
        </p:nvGraphicFramePr>
        <p:xfrm>
          <a:off x="2201432" y="1528946"/>
          <a:ext cx="7323568" cy="493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0" y="0"/>
            <a:ext cx="12192000" cy="1375794"/>
          </a:xfrm>
          <a:solidFill>
            <a:srgbClr val="002B54"/>
          </a:solidFill>
          <a:ln>
            <a:solidFill>
              <a:schemeClr val="accent1"/>
            </a:solidFill>
          </a:ln>
        </p:spPr>
        <p:txBody>
          <a:bodyPr/>
          <a:lstStyle/>
          <a:p>
            <a:pPr algn="l"/>
            <a:r>
              <a:rPr lang="en-US">
                <a:solidFill>
                  <a:schemeClr val="bg1"/>
                </a:solidFill>
                <a:latin typeface="Arial Nova" panose="020B0504020202020204" pitchFamily="34" charset="0"/>
              </a:rPr>
              <a:t>   </a:t>
            </a:r>
          </a:p>
        </p:txBody>
      </p:sp>
      <p:sp>
        <p:nvSpPr>
          <p:cNvPr id="6" name="TextBox 5">
            <a:extLst>
              <a:ext uri="{FF2B5EF4-FFF2-40B4-BE49-F238E27FC236}">
                <a16:creationId xmlns:a16="http://schemas.microsoft.com/office/drawing/2014/main" id="{0E079F90-6E3B-429B-84EB-3CE7C841DC68}"/>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Recruitment</a:t>
            </a:r>
            <a:endParaRPr lang="en-US" sz="6600" b="1"/>
          </a:p>
        </p:txBody>
      </p:sp>
      <p:sp>
        <p:nvSpPr>
          <p:cNvPr id="13" name="Rectangle 12">
            <a:extLst>
              <a:ext uri="{FF2B5EF4-FFF2-40B4-BE49-F238E27FC236}">
                <a16:creationId xmlns:a16="http://schemas.microsoft.com/office/drawing/2014/main" id="{971958F2-4DAC-48C9-A102-49614A8474E6}"/>
              </a:ext>
            </a:extLst>
          </p:cNvPr>
          <p:cNvSpPr/>
          <p:nvPr/>
        </p:nvSpPr>
        <p:spPr>
          <a:xfrm>
            <a:off x="2538042" y="5586596"/>
            <a:ext cx="6650347" cy="492443"/>
          </a:xfrm>
          <a:prstGeom prst="rect">
            <a:avLst/>
          </a:prstGeom>
          <a:noFill/>
        </p:spPr>
        <p:txBody>
          <a:bodyPr wrap="square" lIns="91440" tIns="45720" rIns="91440" bIns="45720">
            <a:spAutoFit/>
          </a:bodyPr>
          <a:lstStyle/>
          <a:p>
            <a:pPr algn="ctr"/>
            <a:r>
              <a:rPr lang="en-US" sz="2600" b="1" dirty="0">
                <a:ln w="0"/>
                <a:solidFill>
                  <a:srgbClr val="002B54"/>
                </a:solidFill>
                <a:latin typeface="Arial Nova" panose="020B0504020202020204" pitchFamily="34" charset="0"/>
              </a:rPr>
              <a:t>ACCESS TO SKILLED TALENT</a:t>
            </a:r>
          </a:p>
        </p:txBody>
      </p:sp>
      <p:sp>
        <p:nvSpPr>
          <p:cNvPr id="15" name="TextBox 14">
            <a:extLst>
              <a:ext uri="{FF2B5EF4-FFF2-40B4-BE49-F238E27FC236}">
                <a16:creationId xmlns:a16="http://schemas.microsoft.com/office/drawing/2014/main" id="{239696E1-2B83-473E-8BAF-20B0D846D4EE}"/>
              </a:ext>
            </a:extLst>
          </p:cNvPr>
          <p:cNvSpPr txBox="1"/>
          <p:nvPr/>
        </p:nvSpPr>
        <p:spPr>
          <a:xfrm>
            <a:off x="4964124" y="2337831"/>
            <a:ext cx="1798184" cy="830997"/>
          </a:xfrm>
          <a:prstGeom prst="rect">
            <a:avLst/>
          </a:prstGeom>
          <a:noFill/>
        </p:spPr>
        <p:txBody>
          <a:bodyPr wrap="square" rtlCol="0">
            <a:spAutoFit/>
          </a:bodyPr>
          <a:lstStyle/>
          <a:p>
            <a:pPr algn="ctr"/>
            <a:r>
              <a:rPr lang="en-US" sz="1500" b="1">
                <a:solidFill>
                  <a:srgbClr val="0D76BD"/>
                </a:solidFill>
                <a:latin typeface="Arial Nova" panose="020B0504020202020204" pitchFamily="34" charset="0"/>
                <a:cs typeface="Calibri" panose="020F0502020204030204"/>
              </a:rPr>
              <a:t>SKILLED PROFESSIONALS</a:t>
            </a:r>
          </a:p>
          <a:p>
            <a:pPr algn="ctr"/>
            <a:endParaRPr lang="en-US">
              <a:solidFill>
                <a:srgbClr val="0D76BD"/>
              </a:solidFill>
            </a:endParaRPr>
          </a:p>
        </p:txBody>
      </p:sp>
      <p:sp>
        <p:nvSpPr>
          <p:cNvPr id="4" name="TextBox 3">
            <a:extLst>
              <a:ext uri="{FF2B5EF4-FFF2-40B4-BE49-F238E27FC236}">
                <a16:creationId xmlns:a16="http://schemas.microsoft.com/office/drawing/2014/main" id="{E35E4E63-99B8-45DB-8133-4578F74B7489}"/>
              </a:ext>
            </a:extLst>
          </p:cNvPr>
          <p:cNvSpPr txBox="1"/>
          <p:nvPr/>
        </p:nvSpPr>
        <p:spPr>
          <a:xfrm>
            <a:off x="2436876" y="2317025"/>
            <a:ext cx="1954413" cy="1061829"/>
          </a:xfrm>
          <a:prstGeom prst="rect">
            <a:avLst/>
          </a:prstGeom>
          <a:noFill/>
        </p:spPr>
        <p:txBody>
          <a:bodyPr wrap="square" rtlCol="0">
            <a:spAutoFit/>
          </a:bodyPr>
          <a:lstStyle/>
          <a:p>
            <a:pPr algn="ctr"/>
            <a:r>
              <a:rPr lang="en-US" sz="1500" b="1">
                <a:solidFill>
                  <a:srgbClr val="0D76BD"/>
                </a:solidFill>
                <a:latin typeface="Arial Nova" panose="020B0504020202020204" pitchFamily="34" charset="0"/>
                <a:cs typeface="Calibri" panose="020F0502020204030204"/>
              </a:rPr>
              <a:t>VETERANS AND TRANSITIONING MILITARY</a:t>
            </a:r>
          </a:p>
          <a:p>
            <a:pPr algn="ctr"/>
            <a:endParaRPr lang="en-US"/>
          </a:p>
        </p:txBody>
      </p:sp>
      <p:sp>
        <p:nvSpPr>
          <p:cNvPr id="16" name="TextBox 15">
            <a:extLst>
              <a:ext uri="{FF2B5EF4-FFF2-40B4-BE49-F238E27FC236}">
                <a16:creationId xmlns:a16="http://schemas.microsoft.com/office/drawing/2014/main" id="{00B0B4BD-E33E-44D3-9C91-4C8E9BF734E5}"/>
              </a:ext>
            </a:extLst>
          </p:cNvPr>
          <p:cNvSpPr txBox="1"/>
          <p:nvPr/>
        </p:nvSpPr>
        <p:spPr>
          <a:xfrm>
            <a:off x="7761327" y="2337831"/>
            <a:ext cx="1260215" cy="830997"/>
          </a:xfrm>
          <a:prstGeom prst="rect">
            <a:avLst/>
          </a:prstGeom>
          <a:noFill/>
        </p:spPr>
        <p:txBody>
          <a:bodyPr wrap="square" rtlCol="0">
            <a:spAutoFit/>
          </a:bodyPr>
          <a:lstStyle/>
          <a:p>
            <a:r>
              <a:rPr lang="en-US" sz="1500" b="1">
                <a:solidFill>
                  <a:srgbClr val="0D76BD"/>
                </a:solidFill>
                <a:latin typeface="Arial Nova" panose="020B0504020202020204" pitchFamily="34" charset="0"/>
                <a:cs typeface="Calibri" panose="020F0502020204030204"/>
              </a:rPr>
              <a:t>MILITARY</a:t>
            </a:r>
            <a:r>
              <a:rPr lang="en-US" sz="1500" b="1">
                <a:solidFill>
                  <a:srgbClr val="000000"/>
                </a:solidFill>
                <a:latin typeface="Arial Nova" panose="020B0504020202020204" pitchFamily="34" charset="0"/>
                <a:cs typeface="Calibri" panose="020F0502020204030204"/>
              </a:rPr>
              <a:t> </a:t>
            </a:r>
            <a:r>
              <a:rPr lang="en-US" sz="1500" b="1">
                <a:solidFill>
                  <a:srgbClr val="0D76BD"/>
                </a:solidFill>
                <a:latin typeface="Arial Nova" panose="020B0504020202020204" pitchFamily="34" charset="0"/>
                <a:cs typeface="Calibri" panose="020F0502020204030204"/>
              </a:rPr>
              <a:t>SPOUSES</a:t>
            </a:r>
          </a:p>
          <a:p>
            <a:pPr algn="ctr"/>
            <a:endParaRPr lang="en-US"/>
          </a:p>
        </p:txBody>
      </p:sp>
    </p:spTree>
    <p:extLst>
      <p:ext uri="{BB962C8B-B14F-4D97-AF65-F5344CB8AC3E}">
        <p14:creationId xmlns:p14="http://schemas.microsoft.com/office/powerpoint/2010/main" val="182317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CFF7-C6BD-4915-860D-E03BDD6392D0}"/>
              </a:ext>
            </a:extLst>
          </p:cNvPr>
          <p:cNvSpPr>
            <a:spLocks noGrp="1"/>
          </p:cNvSpPr>
          <p:nvPr>
            <p:ph type="ctrTitle"/>
          </p:nvPr>
        </p:nvSpPr>
        <p:spPr>
          <a:xfrm>
            <a:off x="965200" y="965200"/>
            <a:ext cx="10261600" cy="3564869"/>
          </a:xfrm>
        </p:spPr>
        <p:txBody>
          <a:bodyPr>
            <a:normAutofit/>
          </a:bodyPr>
          <a:lstStyle/>
          <a:p>
            <a:pPr algn="l"/>
            <a:r>
              <a:rPr lang="en-US" sz="11500">
                <a:ln w="22225">
                  <a:solidFill>
                    <a:schemeClr val="tx1"/>
                  </a:solidFill>
                  <a:miter lim="800000"/>
                </a:ln>
                <a:noFill/>
                <a:latin typeface="Arial Nova" panose="020B0504020202020204" pitchFamily="34" charset="0"/>
              </a:rPr>
              <a:t>   </a:t>
            </a:r>
          </a:p>
        </p:txBody>
      </p:sp>
      <p:pic>
        <p:nvPicPr>
          <p:cNvPr id="4" name="Picture 3" descr="A picture containing text, marketplace&#10;&#10;Description automatically generated">
            <a:extLst>
              <a:ext uri="{FF2B5EF4-FFF2-40B4-BE49-F238E27FC236}">
                <a16:creationId xmlns:a16="http://schemas.microsoft.com/office/drawing/2014/main" id="{FEA1EFE9-2790-4BCB-822B-52D8A36A380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84411" y="-471055"/>
            <a:ext cx="12560821" cy="8374702"/>
          </a:xfrm>
          <a:prstGeom prst="rect">
            <a:avLst/>
          </a:prstGeom>
        </p:spPr>
      </p:pic>
      <p:sp>
        <p:nvSpPr>
          <p:cNvPr id="11" name="Title 4">
            <a:extLst>
              <a:ext uri="{FF2B5EF4-FFF2-40B4-BE49-F238E27FC236}">
                <a16:creationId xmlns:a16="http://schemas.microsoft.com/office/drawing/2014/main" id="{53A9B99B-B726-44D5-8D5E-9E4A948C0878}"/>
              </a:ext>
            </a:extLst>
          </p:cNvPr>
          <p:cNvSpPr txBox="1">
            <a:spLocks/>
          </p:cNvSpPr>
          <p:nvPr/>
        </p:nvSpPr>
        <p:spPr>
          <a:xfrm>
            <a:off x="1586144" y="629444"/>
            <a:ext cx="9144000" cy="29005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Arial Nova" panose="020B0504020202020204" pitchFamily="34" charset="0"/>
                <a:ea typeface="+mj-ea"/>
                <a:cs typeface="Times New Roman" panose="02020603050405020304" pitchFamily="18" charset="0"/>
              </a:defRPr>
            </a:lvl1pPr>
          </a:lstStyle>
          <a:p>
            <a:pPr>
              <a:spcAft>
                <a:spcPts val="600"/>
              </a:spcAft>
            </a:pPr>
            <a:r>
              <a:rPr lang="en-US" sz="8800">
                <a:solidFill>
                  <a:srgbClr val="FFFFFF"/>
                </a:solidFill>
                <a:latin typeface="Arial Nova"/>
                <a:cs typeface="Times New Roman"/>
              </a:rPr>
              <a:t>Training Funds</a:t>
            </a:r>
            <a:endParaRPr lang="en-US" sz="8800">
              <a:solidFill>
                <a:srgbClr val="FFFFFF"/>
              </a:solidFill>
            </a:endParaRPr>
          </a:p>
        </p:txBody>
      </p:sp>
    </p:spTree>
    <p:extLst>
      <p:ext uri="{BB962C8B-B14F-4D97-AF65-F5344CB8AC3E}">
        <p14:creationId xmlns:p14="http://schemas.microsoft.com/office/powerpoint/2010/main" val="357889309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B2CAD2959DBF4FA3B7232277904D61" ma:contentTypeVersion="8" ma:contentTypeDescription="Create a new document." ma:contentTypeScope="" ma:versionID="1d52616938266b7f13943c2bdf586b1d">
  <xsd:schema xmlns:xsd="http://www.w3.org/2001/XMLSchema" xmlns:xs="http://www.w3.org/2001/XMLSchema" xmlns:p="http://schemas.microsoft.com/office/2006/metadata/properties" xmlns:ns2="af0f11da-e568-4e12-a15c-6f10c10eca54" targetNamespace="http://schemas.microsoft.com/office/2006/metadata/properties" ma:root="true" ma:fieldsID="5330434e969c6ada5ddde5bf54c5b8d3" ns2:_="">
    <xsd:import namespace="af0f11da-e568-4e12-a15c-6f10c10eca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f11da-e568-4e12-a15c-6f10c10eca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7C7D99-7A08-4AF4-99FD-D54E17FF54B0}">
  <ds:schemaRefs>
    <ds:schemaRef ds:uri="af0f11da-e568-4e12-a15c-6f10c10eca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DC0127-BA12-4FE5-BAFA-F5B49248836E}">
  <ds:schemaRefs>
    <ds:schemaRef ds:uri="http://schemas.microsoft.com/sharepoint/v3/contenttype/forms"/>
  </ds:schemaRefs>
</ds:datastoreItem>
</file>

<file path=customXml/itemProps3.xml><?xml version="1.0" encoding="utf-8"?>
<ds:datastoreItem xmlns:ds="http://schemas.openxmlformats.org/officeDocument/2006/customXml" ds:itemID="{B2B5FE8C-8B05-498D-A7FA-F05593A9961F}">
  <ds:schemaRefs>
    <ds:schemaRef ds:uri="af0f11da-e568-4e12-a15c-6f10c10eca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389</TotalTime>
  <Words>1023</Words>
  <Application>Microsoft Office PowerPoint</Application>
  <PresentationFormat>Widescreen</PresentationFormat>
  <Paragraphs>161</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Nova</vt:lpstr>
      <vt:lpstr>Calibri</vt:lpstr>
      <vt:lpstr>Wingdings</vt:lpstr>
      <vt:lpstr>Office Theme</vt:lpstr>
      <vt:lpstr>CareerSource Okaloosa Walton</vt:lpstr>
      <vt:lpstr>The Value</vt:lpstr>
      <vt:lpstr>   </vt:lpstr>
      <vt:lpstr>   </vt:lpstr>
      <vt:lpstr>   </vt:lpstr>
      <vt:lpstr>PowerPoint Presentation</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dc:title>
  <dc:creator>Sarah Ambriz</dc:creator>
  <cp:lastModifiedBy>Terry Cowan</cp:lastModifiedBy>
  <cp:revision>2</cp:revision>
  <dcterms:created xsi:type="dcterms:W3CDTF">2020-12-21T16:14:58Z</dcterms:created>
  <dcterms:modified xsi:type="dcterms:W3CDTF">2021-02-08T23:30:25Z</dcterms:modified>
</cp:coreProperties>
</file>